
<file path=[Content_Types].xml><?xml version="1.0" encoding="utf-8"?>
<Types xmlns="http://schemas.openxmlformats.org/package/2006/content-types">
  <Default Extension="png" ContentType="image/png"/>
  <Default Extension="emf" ContentType="image/x-em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media/image11.svg" ContentType="image/svg+xml"/>
  <Override PartName="/ppt/media/image3.svg" ContentType="image/svg+xml"/>
  <Override PartName="/ppt/media/image5.svg" ContentType="image/svg+xml"/>
  <Override PartName="/ppt/media/image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35"/>
  </p:handoutMasterIdLst>
  <p:sldIdLst>
    <p:sldId id="256" r:id="rId3"/>
    <p:sldId id="284" r:id="rId5"/>
    <p:sldId id="285" r:id="rId6"/>
    <p:sldId id="286" r:id="rId7"/>
    <p:sldId id="287" r:id="rId8"/>
    <p:sldId id="288" r:id="rId9"/>
    <p:sldId id="289" r:id="rId10"/>
    <p:sldId id="290" r:id="rId11"/>
    <p:sldId id="291" r:id="rId12"/>
    <p:sldId id="292" r:id="rId13"/>
    <p:sldId id="293" r:id="rId14"/>
    <p:sldId id="319" r:id="rId15"/>
    <p:sldId id="320" r:id="rId16"/>
    <p:sldId id="321" r:id="rId17"/>
    <p:sldId id="325" r:id="rId18"/>
    <p:sldId id="326" r:id="rId19"/>
    <p:sldId id="327" r:id="rId20"/>
    <p:sldId id="322" r:id="rId21"/>
    <p:sldId id="323" r:id="rId22"/>
    <p:sldId id="324" r:id="rId23"/>
    <p:sldId id="294" r:id="rId24"/>
    <p:sldId id="296" r:id="rId25"/>
    <p:sldId id="295" r:id="rId26"/>
    <p:sldId id="311" r:id="rId27"/>
    <p:sldId id="312" r:id="rId28"/>
    <p:sldId id="313" r:id="rId29"/>
    <p:sldId id="306" r:id="rId30"/>
    <p:sldId id="307" r:id="rId31"/>
    <p:sldId id="308" r:id="rId32"/>
    <p:sldId id="309" r:id="rId33"/>
    <p:sldId id="310" r:id="rId34"/>
  </p:sldIdLst>
  <p:sldSz cx="12192000" cy="6858000"/>
  <p:notesSz cx="6858000" cy="9144000"/>
  <p:embeddedFontLst>
    <p:embeddedFont>
      <p:font typeface="Franklin Gothic Heavy" panose="020B0903020102020204" charset="0"/>
      <p:regular r:id="rId39"/>
      <p:italic r:id="rId40"/>
    </p:embeddedFont>
    <p:embeddedFont>
      <p:font typeface="汉仪旗黑-55简" panose="00020600040101010101" charset="-128"/>
      <p:regular r:id="rId41"/>
    </p:embeddedFont>
    <p:embeddedFont>
      <p:font typeface="汉仪雅酷黑 85W" panose="020B0904020202020204" charset="-122"/>
      <p:bold r:id="rId42"/>
    </p:embeddedFont>
    <p:embeddedFont>
      <p:font typeface="汉仪粗简黑简" panose="00020600040101010101" charset="-122"/>
      <p:regular r:id="rId43"/>
    </p:embeddedFont>
    <p:embeddedFont>
      <p:font typeface="Calibri" panose="020F0502020204030204" charset="0"/>
      <p:regular r:id="rId44"/>
      <p:bold r:id="rId45"/>
      <p:italic r:id="rId46"/>
      <p:boldItalic r:id="rId47"/>
    </p:embeddedFont>
    <p:embeddedFont>
      <p:font typeface="微软雅黑" panose="020B0503020204020204" charset="-122"/>
      <p:regular r:id="rId48"/>
    </p:embeddedFont>
    <p:embeddedFont>
      <p:font typeface="方正公文黑体" panose="02000500000000000000" charset="-122"/>
      <p:regular r:id="rId49"/>
    </p:embeddedFont>
    <p:embeddedFont>
      <p:font typeface="标准粗黑" panose="02000503000000000000" charset="-122"/>
      <p:regular r:id="rId50"/>
    </p:embeddedFont>
  </p:embeddedFontLst>
  <p:custDataLst>
    <p:tags r:id="rId5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6" userDrawn="1">
          <p15:clr>
            <a:srgbClr val="A4A3A4"/>
          </p15:clr>
        </p15:guide>
        <p15:guide id="2" pos="384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7373"/>
    <a:srgbClr val="FDDE83"/>
    <a:srgbClr val="7FC4E3"/>
    <a:srgbClr val="BE4F55"/>
    <a:srgbClr val="2F414F"/>
    <a:srgbClr val="FFF7E2"/>
    <a:srgbClr val="FFFEF9"/>
    <a:srgbClr val="FEEFC4"/>
    <a:srgbClr val="CFCDD1"/>
    <a:srgbClr val="D8E1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FC7F95-5C1B-4BD5-A5C8-1BE1EA847704}" styleName="表样式 1 12">
    <a:wholeTbl>
      <a:tcTxStyle>
        <a:fontRef idx="none">
          <a:srgbClr val="000000"/>
        </a:fontRef>
      </a:tcTxStyle>
      <a:tcStyle>
        <a:tcBdr>
          <a:left>
            <a:ln>
              <a:noFill/>
            </a:ln>
          </a:left>
          <a:right>
            <a:ln>
              <a:noFill/>
            </a:ln>
          </a:right>
          <a:top>
            <a:ln w="12700" cmpd="sng">
              <a:solidFill>
                <a:schemeClr val="accent2"/>
              </a:solidFill>
            </a:ln>
          </a:top>
          <a:bottom>
            <a:ln w="12700" cmpd="sng">
              <a:solidFill>
                <a:schemeClr val="accent2"/>
              </a:solidFill>
            </a:ln>
          </a:bottom>
          <a:insideH>
            <a:ln w="9525" cmpd="sng">
              <a:solidFill>
                <a:schemeClr val="accent2">
                  <a:lumMod val="40000"/>
                  <a:lumOff val="60000"/>
                </a:schemeClr>
              </a:solidFill>
            </a:ln>
          </a:insideH>
          <a:insideV>
            <a:ln>
              <a:noFill/>
            </a:ln>
          </a:insideV>
        </a:tcBdr>
        <a:fill>
          <a:solidFill>
            <a:srgbClr val="FFFFFF"/>
          </a:solidFill>
        </a:fill>
      </a:tcStyle>
    </a:wholeTbl>
    <a:band2H>
      <a:tcStyle>
        <a:tcBdr/>
        <a:fill>
          <a:solidFill>
            <a:schemeClr val="accent2">
              <a:lumMod val="10000"/>
              <a:lumOff val="90000"/>
            </a:schemeClr>
          </a:solidFill>
        </a:fill>
      </a:tcStyle>
    </a:band2H>
    <a:band1V>
      <a:tcStyle>
        <a:tcBdr>
          <a:left>
            <a:ln>
              <a:noFill/>
            </a:ln>
          </a:left>
          <a:right>
            <a:ln>
              <a:noFill/>
            </a:ln>
          </a:right>
          <a:top>
            <a:ln w="12700" cmpd="sng">
              <a:solidFill>
                <a:schemeClr val="accent2"/>
              </a:solidFill>
            </a:ln>
          </a:top>
          <a:bottom>
            <a:ln w="12700" cmpd="sng">
              <a:solidFill>
                <a:schemeClr val="accent2"/>
              </a:solidFill>
            </a:ln>
          </a:bottom>
          <a:insideH>
            <a:ln w="9525" cmpd="sng">
              <a:solidFill>
                <a:schemeClr val="accent2">
                  <a:lumMod val="40000"/>
                  <a:lumOff val="60000"/>
                </a:schemeClr>
              </a:solidFill>
            </a:ln>
          </a:insideH>
          <a:insideV>
            <a:ln>
              <a:noFill/>
            </a:ln>
          </a:insideV>
        </a:tcBdr>
        <a:fill>
          <a:solidFill>
            <a:schemeClr val="accent2">
              <a:lumMod val="10000"/>
              <a:lumOff val="90000"/>
            </a:schemeClr>
          </a:solidFill>
        </a:fill>
      </a:tcStyle>
    </a:band1V>
    <a:lastCol>
      <a:tcTxStyle b="on">
        <a:fontRef idx="none">
          <a:srgbClr val="08090C"/>
        </a:fontRef>
      </a:tcTxStyle>
      <a:tcStyle>
        <a:tcBdr>
          <a:left>
            <a:ln>
              <a:noFill/>
            </a:ln>
          </a:left>
          <a:right>
            <a:ln>
              <a:noFill/>
            </a:ln>
          </a:right>
          <a:top>
            <a:ln w="12700" cmpd="sng">
              <a:solidFill>
                <a:schemeClr val="accent2"/>
              </a:solidFill>
            </a:ln>
          </a:top>
          <a:bottom>
            <a:ln w="12700" cmpd="sng">
              <a:solidFill>
                <a:schemeClr val="accent2"/>
              </a:solidFill>
            </a:ln>
          </a:bottom>
          <a:insideH>
            <a:ln w="9525" cmpd="sng">
              <a:solidFill>
                <a:schemeClr val="accent2">
                  <a:lumMod val="40000"/>
                  <a:lumOff val="60000"/>
                </a:schemeClr>
              </a:solidFill>
            </a:ln>
          </a:insideH>
          <a:insideV>
            <a:ln>
              <a:noFill/>
            </a:ln>
          </a:insideV>
        </a:tcBdr>
        <a:fill>
          <a:solidFill>
            <a:schemeClr val="accent2">
              <a:lumMod val="20000"/>
              <a:lumOff val="80000"/>
            </a:schemeClr>
          </a:solidFill>
        </a:fill>
      </a:tcStyle>
    </a:lastCol>
    <a:firstCol>
      <a:tcTxStyle b="on">
        <a:fontRef idx="none">
          <a:srgbClr val="08090C"/>
        </a:fontRef>
      </a:tcTxStyle>
      <a:tcStyle>
        <a:tcBdr>
          <a:left>
            <a:ln>
              <a:noFill/>
            </a:ln>
          </a:left>
          <a:right>
            <a:ln>
              <a:noFill/>
            </a:ln>
          </a:right>
          <a:top>
            <a:ln w="12700" cmpd="sng">
              <a:solidFill>
                <a:schemeClr val="accent2"/>
              </a:solidFill>
            </a:ln>
          </a:top>
          <a:bottom>
            <a:ln w="12700" cmpd="sng">
              <a:solidFill>
                <a:schemeClr val="accent2"/>
              </a:solidFill>
            </a:ln>
          </a:bottom>
          <a:insideH>
            <a:ln w="9525" cmpd="sng">
              <a:solidFill>
                <a:schemeClr val="accent2">
                  <a:lumMod val="40000"/>
                  <a:lumOff val="60000"/>
                </a:schemeClr>
              </a:solidFill>
            </a:ln>
          </a:insideH>
          <a:insideV>
            <a:ln>
              <a:noFill/>
            </a:ln>
          </a:insideV>
        </a:tcBdr>
        <a:fill>
          <a:solidFill>
            <a:schemeClr val="accent2">
              <a:lumMod val="20000"/>
              <a:lumOff val="80000"/>
            </a:schemeClr>
          </a:solidFill>
        </a:fill>
      </a:tcStyle>
    </a:firstCol>
    <a:lastRow>
      <a:tcTxStyle b="on">
        <a:fontRef idx="none">
          <a:schemeClr val="accent2"/>
        </a:fontRef>
      </a:tcTxStyle>
      <a:tcStyle>
        <a:tcBdr>
          <a:left>
            <a:ln>
              <a:noFill/>
            </a:ln>
          </a:left>
          <a:right>
            <a:ln>
              <a:noFill/>
            </a:ln>
          </a:right>
          <a:top>
            <a:ln w="9525" cmpd="sng">
              <a:solidFill>
                <a:schemeClr val="accent2">
                  <a:lumMod val="40000"/>
                  <a:lumOff val="60000"/>
                </a:schemeClr>
              </a:solidFill>
            </a:ln>
          </a:top>
          <a:bottom>
            <a:ln w="12700" cmpd="sng">
              <a:solidFill>
                <a:schemeClr val="accent2"/>
              </a:solidFill>
            </a:ln>
          </a:bottom>
          <a:insideH>
            <a:ln>
              <a:noFill/>
            </a:ln>
          </a:insideH>
          <a:insideV>
            <a:ln>
              <a:noFill/>
            </a:ln>
          </a:insideV>
        </a:tcBdr>
        <a:fill>
          <a:solidFill>
            <a:srgbClr val="FFFFFF"/>
          </a:solidFill>
        </a:fill>
      </a:tcStyle>
    </a:lastRow>
    <a:firstRow>
      <a:tcTxStyle b="on">
        <a:fontRef idx="none">
          <a:srgbClr val="FFFFFF"/>
        </a:fontRef>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096"/>
        <p:guide pos="3849"/>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1" Type="http://schemas.openxmlformats.org/officeDocument/2006/relationships/tags" Target="tags/tag70.xml"/><Relationship Id="rId50" Type="http://schemas.openxmlformats.org/officeDocument/2006/relationships/font" Target="fonts/font12.fntdata"/><Relationship Id="rId5" Type="http://schemas.openxmlformats.org/officeDocument/2006/relationships/slide" Target="slides/slide2.xml"/><Relationship Id="rId49" Type="http://schemas.openxmlformats.org/officeDocument/2006/relationships/font" Target="fonts/font11.fntdata"/><Relationship Id="rId48" Type="http://schemas.openxmlformats.org/officeDocument/2006/relationships/font" Target="fonts/font10.fntdata"/><Relationship Id="rId47" Type="http://schemas.openxmlformats.org/officeDocument/2006/relationships/font" Target="fonts/font9.fntdata"/><Relationship Id="rId46" Type="http://schemas.openxmlformats.org/officeDocument/2006/relationships/font" Target="fonts/font8.fntdata"/><Relationship Id="rId45" Type="http://schemas.openxmlformats.org/officeDocument/2006/relationships/font" Target="fonts/font7.fntdata"/><Relationship Id="rId44" Type="http://schemas.openxmlformats.org/officeDocument/2006/relationships/font" Target="fonts/font6.fntdata"/><Relationship Id="rId43" Type="http://schemas.openxmlformats.org/officeDocument/2006/relationships/font" Target="fonts/font5.fntdata"/><Relationship Id="rId42" Type="http://schemas.openxmlformats.org/officeDocument/2006/relationships/font" Target="fonts/font4.fntdata"/><Relationship Id="rId41" Type="http://schemas.openxmlformats.org/officeDocument/2006/relationships/font" Target="fonts/font3.fntdata"/><Relationship Id="rId40" Type="http://schemas.openxmlformats.org/officeDocument/2006/relationships/font" Target="fonts/font2.fntdata"/><Relationship Id="rId4" Type="http://schemas.openxmlformats.org/officeDocument/2006/relationships/notesMaster" Target="notesMasters/notesMaster1.xml"/><Relationship Id="rId39" Type="http://schemas.openxmlformats.org/officeDocument/2006/relationships/font" Target="fonts/font1.fntdata"/><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handoutMaster" Target="handoutMasters/handoutMaster1.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284C95-AC36-47D7-BA46-D13F2CF6C509}" type="slidenum">
              <a:rPr lang="ru-RU" smtClean="0"/>
            </a:fld>
            <a:endParaRPr lang="ru-RU"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284C95-AC36-47D7-BA46-D13F2CF6C509}" type="slidenum">
              <a:rPr lang="ru-RU" smtClean="0"/>
            </a:fld>
            <a:endParaRPr lang="ru-RU"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284C95-AC36-47D7-BA46-D13F2CF6C509}" type="slidenum">
              <a:rPr lang="ru-RU" smtClean="0"/>
            </a:fld>
            <a:endParaRPr lang="ru-RU"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284C95-AC36-47D7-BA46-D13F2CF6C509}" type="slidenum">
              <a:rPr lang="ru-RU" smtClean="0"/>
            </a:fld>
            <a:endParaRPr lang="ru-RU"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284C95-AC36-47D7-BA46-D13F2CF6C509}" type="slidenum">
              <a:rPr lang="ru-RU" smtClean="0"/>
            </a:fld>
            <a:endParaRPr lang="ru-RU"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284C95-AC36-47D7-BA46-D13F2CF6C509}" type="slidenum">
              <a:rPr lang="ru-RU" smtClean="0"/>
            </a:fld>
            <a:endParaRPr lang="ru-RU"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284C95-AC36-47D7-BA46-D13F2CF6C509}" type="slidenum">
              <a:rPr lang="ru-RU" smtClean="0"/>
            </a:fld>
            <a:endParaRPr lang="ru-RU"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284C95-AC36-47D7-BA46-D13F2CF6C509}" type="slidenum">
              <a:rPr lang="ru-RU" smtClean="0"/>
            </a:fld>
            <a:endParaRPr lang="ru-RU"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284C95-AC36-47D7-BA46-D13F2CF6C509}" type="slidenum">
              <a:rPr lang="ru-RU" smtClean="0"/>
            </a:fld>
            <a:endParaRPr lang="ru-RU"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284C95-AC36-47D7-BA46-D13F2CF6C509}" type="slidenum">
              <a:rPr lang="ru-RU" smtClean="0"/>
            </a:fld>
            <a:endParaRPr lang="ru-RU"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284C95-AC36-47D7-BA46-D13F2CF6C509}" type="slidenum">
              <a:rPr lang="ru-RU" smtClean="0"/>
            </a:fld>
            <a:endParaRPr lang="ru-RU"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284C95-AC36-47D7-BA46-D13F2CF6C509}" type="slidenum">
              <a:rPr lang="ru-RU" smtClean="0"/>
            </a:fld>
            <a:endParaRPr lang="ru-RU"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284C95-AC36-47D7-BA46-D13F2CF6C509}" type="slidenum">
              <a:rPr lang="ru-RU" smtClean="0"/>
            </a:fld>
            <a:endParaRPr lang="ru-RU"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284C95-AC36-47D7-BA46-D13F2CF6C509}" type="slidenum">
              <a:rPr lang="ru-RU" smtClean="0"/>
            </a:fld>
            <a:endParaRPr lang="ru-RU"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284C95-AC36-47D7-BA46-D13F2CF6C509}" type="slidenum">
              <a:rPr lang="ru-RU" smtClean="0"/>
            </a:fld>
            <a:endParaRPr lang="ru-RU"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284C95-AC36-47D7-BA46-D13F2CF6C509}" type="slidenum">
              <a:rPr lang="ru-RU" smtClean="0"/>
            </a:fld>
            <a:endParaRPr lang="ru-RU"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284C95-AC36-47D7-BA46-D13F2CF6C509}" type="slidenum">
              <a:rPr lang="ru-RU" smtClean="0"/>
            </a:fld>
            <a:endParaRPr lang="ru-RU"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284C95-AC36-47D7-BA46-D13F2CF6C509}" type="slidenum">
              <a:rPr lang="ru-RU" smtClean="0"/>
            </a:fld>
            <a:endParaRPr lang="ru-RU"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284C95-AC36-47D7-BA46-D13F2CF6C509}" type="slidenum">
              <a:rPr lang="ru-RU" smtClean="0"/>
            </a:fld>
            <a:endParaRPr lang="ru-RU"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284C95-AC36-47D7-BA46-D13F2CF6C509}" type="slidenum">
              <a:rPr lang="ru-RU" smtClean="0"/>
            </a:fld>
            <a:endParaRPr lang="ru-RU"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284C95-AC36-47D7-BA46-D13F2CF6C509}" type="slidenum">
              <a:rPr lang="ru-RU" smtClean="0"/>
            </a:fld>
            <a:endParaRPr lang="ru-RU"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284C95-AC36-47D7-BA46-D13F2CF6C509}" type="slidenum">
              <a:rPr lang="ru-RU" smtClean="0"/>
            </a:fld>
            <a:endParaRPr lang="ru-RU"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284C95-AC36-47D7-BA46-D13F2CF6C509}" type="slidenum">
              <a:rPr lang="ru-RU" smtClean="0"/>
            </a:fld>
            <a:endParaRPr lang="ru-RU"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284C95-AC36-47D7-BA46-D13F2CF6C509}" type="slidenum">
              <a:rPr lang="ru-RU" smtClean="0"/>
            </a:fld>
            <a:endParaRPr lang="ru-RU"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284C95-AC36-47D7-BA46-D13F2CF6C509}" type="slidenum">
              <a:rPr lang="ru-RU" smtClean="0"/>
            </a:fld>
            <a:endParaRPr lang="ru-RU"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284C95-AC36-47D7-BA46-D13F2CF6C509}" type="slidenum">
              <a:rPr lang="ru-RU" smtClean="0"/>
            </a:fld>
            <a:endParaRPr lang="ru-RU"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284C95-AC36-47D7-BA46-D13F2CF6C509}" type="slidenum">
              <a:rPr lang="ru-RU" smtClean="0"/>
            </a:fld>
            <a:endParaRPr lang="ru-RU"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284C95-AC36-47D7-BA46-D13F2CF6C509}" type="slidenum">
              <a:rPr lang="ru-RU" smtClean="0"/>
            </a:fld>
            <a:endParaRPr lang="ru-RU"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284C95-AC36-47D7-BA46-D13F2CF6C509}" type="slidenum">
              <a:rPr lang="ru-RU" smtClean="0"/>
            </a:fld>
            <a:endParaRPr lang="ru-RU" dirty="0"/>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8_33">
    <p:spTree>
      <p:nvGrpSpPr>
        <p:cNvPr id="1" name=""/>
        <p:cNvGrpSpPr/>
        <p:nvPr/>
      </p:nvGrpSpPr>
      <p:grpSpPr>
        <a:xfrm>
          <a:off x="0" y="0"/>
          <a:ext cx="0" cy="0"/>
          <a:chOff x="0" y="0"/>
          <a:chExt cx="0" cy="0"/>
        </a:xfrm>
      </p:grpSpPr>
      <p:sp>
        <p:nvSpPr>
          <p:cNvPr id="14" name="03"/>
          <p:cNvSpPr>
            <a:spLocks noGrp="1"/>
          </p:cNvSpPr>
          <p:nvPr>
            <p:ph type="pic" sz="quarter" idx="10"/>
          </p:nvPr>
        </p:nvSpPr>
        <p:spPr>
          <a:xfrm>
            <a:off x="1474524" y="2544417"/>
            <a:ext cx="4215077" cy="2615980"/>
          </a:xfrm>
          <a:prstGeom prst="rect">
            <a:avLst/>
          </a:prstGeom>
        </p:spPr>
        <p:txBody>
          <a:bodyPr/>
          <a:lstStyle/>
          <a:p>
            <a:endParaRPr lang="ru-RU" dirty="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3">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smtClean="0"/>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tags" Target="../tags/tag62.xml"/><Relationship Id="rId18" Type="http://schemas.openxmlformats.org/officeDocument/2006/relationships/tags" Target="../tags/tag61.xml"/><Relationship Id="rId17" Type="http://schemas.openxmlformats.org/officeDocument/2006/relationships/tags" Target="../tags/tag60.xml"/><Relationship Id="rId16" Type="http://schemas.openxmlformats.org/officeDocument/2006/relationships/tags" Target="../tags/tag59.xml"/><Relationship Id="rId15" Type="http://schemas.openxmlformats.org/officeDocument/2006/relationships/tags" Target="../tags/tag58.xml"/><Relationship Id="rId14" Type="http://schemas.openxmlformats.org/officeDocument/2006/relationships/tags" Target="../tags/tag57.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9"/>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svg"/><Relationship Id="rId7" Type="http://schemas.openxmlformats.org/officeDocument/2006/relationships/image" Target="../media/image6.png"/><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3" Type="http://schemas.openxmlformats.org/officeDocument/2006/relationships/image" Target="../media/image2.png"/><Relationship Id="rId2" Type="http://schemas.openxmlformats.org/officeDocument/2006/relationships/tags" Target="../tags/tag63.xml"/><Relationship Id="rId17" Type="http://schemas.openxmlformats.org/officeDocument/2006/relationships/notesSlide" Target="../notesSlides/notesSlide1.xml"/><Relationship Id="rId16" Type="http://schemas.openxmlformats.org/officeDocument/2006/relationships/slideLayout" Target="../slideLayouts/slideLayout1.xml"/><Relationship Id="rId15" Type="http://schemas.openxmlformats.org/officeDocument/2006/relationships/tags" Target="../tags/tag65.xml"/><Relationship Id="rId14" Type="http://schemas.openxmlformats.org/officeDocument/2006/relationships/tags" Target="../tags/tag64.xml"/><Relationship Id="rId13" Type="http://schemas.openxmlformats.org/officeDocument/2006/relationships/image" Target="../media/image12.png"/><Relationship Id="rId12" Type="http://schemas.openxmlformats.org/officeDocument/2006/relationships/image" Target="../media/image11.svg"/><Relationship Id="rId11" Type="http://schemas.openxmlformats.org/officeDocument/2006/relationships/image" Target="../media/image10.png"/><Relationship Id="rId10" Type="http://schemas.openxmlformats.org/officeDocument/2006/relationships/image" Target="../media/image9.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image" Target="../media/image43.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2.xml"/><Relationship Id="rId2" Type="http://schemas.openxmlformats.org/officeDocument/2006/relationships/image" Target="../media/image14.jpeg"/><Relationship Id="rId1" Type="http://schemas.openxmlformats.org/officeDocument/2006/relationships/image" Target="../media/image13.emf"/></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2.xml"/><Relationship Id="rId1"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image" Target="../media/image45.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2.xml"/><Relationship Id="rId1"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2.xml"/><Relationship Id="rId1"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2.xml"/><Relationship Id="rId1"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2.xml"/><Relationship Id="rId1"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2.xml"/><Relationship Id="rId1" Type="http://schemas.openxmlformats.org/officeDocument/2006/relationships/image" Target="../media/image53.pn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30.xml.rels><?xml version="1.0" encoding="UTF-8" standalone="yes"?>
<Relationships xmlns="http://schemas.openxmlformats.org/package/2006/relationships"><Relationship Id="rId9" Type="http://schemas.openxmlformats.org/officeDocument/2006/relationships/image" Target="../media/image61.png"/><Relationship Id="rId8" Type="http://schemas.openxmlformats.org/officeDocument/2006/relationships/image" Target="../media/image60.png"/><Relationship Id="rId7" Type="http://schemas.openxmlformats.org/officeDocument/2006/relationships/image" Target="../media/image59.png"/><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png"/><Relationship Id="rId17" Type="http://schemas.openxmlformats.org/officeDocument/2006/relationships/notesSlide" Target="../notesSlides/notesSlide30.xml"/><Relationship Id="rId16" Type="http://schemas.openxmlformats.org/officeDocument/2006/relationships/slideLayout" Target="../slideLayouts/slideLayout12.xml"/><Relationship Id="rId15" Type="http://schemas.openxmlformats.org/officeDocument/2006/relationships/image" Target="../media/image67.png"/><Relationship Id="rId14" Type="http://schemas.openxmlformats.org/officeDocument/2006/relationships/image" Target="../media/image66.png"/><Relationship Id="rId13" Type="http://schemas.openxmlformats.org/officeDocument/2006/relationships/image" Target="../media/image65.png"/><Relationship Id="rId12" Type="http://schemas.openxmlformats.org/officeDocument/2006/relationships/image" Target="../media/image64.png"/><Relationship Id="rId11" Type="http://schemas.openxmlformats.org/officeDocument/2006/relationships/image" Target="../media/image63.png"/><Relationship Id="rId10" Type="http://schemas.openxmlformats.org/officeDocument/2006/relationships/image" Target="../media/image62.png"/><Relationship Id="rId1" Type="http://schemas.openxmlformats.org/officeDocument/2006/relationships/image" Target="../media/image13.emf"/></Relationships>
</file>

<file path=ppt/slides/_rels/slide3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image" Target="../media/image12.png"/><Relationship Id="rId5" Type="http://schemas.openxmlformats.org/officeDocument/2006/relationships/tags" Target="../tags/tag67.xml"/><Relationship Id="rId4" Type="http://schemas.openxmlformats.org/officeDocument/2006/relationships/image" Target="../media/image6.png"/><Relationship Id="rId3" Type="http://schemas.openxmlformats.org/officeDocument/2006/relationships/image" Target="../media/image4.png"/><Relationship Id="rId2" Type="http://schemas.openxmlformats.org/officeDocument/2006/relationships/image" Target="../media/image2.png"/><Relationship Id="rId10" Type="http://schemas.openxmlformats.org/officeDocument/2006/relationships/notesSlide" Target="../notesSlides/notesSlide31.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2.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66.xml"/></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3.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84835" y="466090"/>
            <a:ext cx="11028045" cy="306705"/>
            <a:chOff x="921" y="585"/>
            <a:chExt cx="17367" cy="483"/>
          </a:xfrm>
        </p:grpSpPr>
        <p:sp>
          <p:nvSpPr>
            <p:cNvPr id="20" name="文本框 19"/>
            <p:cNvSpPr txBox="1"/>
            <p:nvPr/>
          </p:nvSpPr>
          <p:spPr>
            <a:xfrm>
              <a:off x="921" y="585"/>
              <a:ext cx="5367" cy="483"/>
            </a:xfrm>
            <a:prstGeom prst="rect">
              <a:avLst/>
            </a:prstGeom>
            <a:noFill/>
          </p:spPr>
          <p:txBody>
            <a:bodyPr wrap="square" rtlCol="0" anchor="t">
              <a:spAutoFit/>
            </a:bodyPr>
            <a:p>
              <a:pPr algn="l"/>
              <a:r>
                <a:rPr lang="en-US" altLang="zh-CN" sz="1400">
                  <a:solidFill>
                    <a:schemeClr val="tx1">
                      <a:lumMod val="85000"/>
                      <a:lumOff val="15000"/>
                    </a:schemeClr>
                  </a:solidFill>
                  <a:effectLst/>
                  <a:latin typeface="Franklin Gothic Heavy" panose="020B0903020102020204" charset="0"/>
                  <a:ea typeface="汉仪旗黑-55简" panose="00020600040101010101" charset="-128"/>
                  <a:cs typeface="Franklin Gothic Heavy" panose="020B0903020102020204" charset="0"/>
                  <a:sym typeface="+mn-ea"/>
                </a:rPr>
                <a:t>System-Analysis-Design</a:t>
              </a:r>
              <a:endParaRPr lang="en-US" altLang="zh-CN" sz="1400">
                <a:solidFill>
                  <a:schemeClr val="tx1">
                    <a:lumMod val="85000"/>
                    <a:lumOff val="15000"/>
                  </a:schemeClr>
                </a:solidFill>
                <a:effectLst/>
                <a:latin typeface="Franklin Gothic Heavy" panose="020B0903020102020204" charset="0"/>
                <a:ea typeface="汉仪旗黑-55简" panose="00020600040101010101" charset="-128"/>
                <a:cs typeface="Franklin Gothic Heavy" panose="020B0903020102020204" charset="0"/>
                <a:sym typeface="+mn-ea"/>
              </a:endParaRPr>
            </a:p>
          </p:txBody>
        </p:sp>
        <p:sp>
          <p:nvSpPr>
            <p:cNvPr id="14" name="椭圆 13"/>
            <p:cNvSpPr/>
            <p:nvPr/>
          </p:nvSpPr>
          <p:spPr>
            <a:xfrm>
              <a:off x="17406" y="734"/>
              <a:ext cx="182" cy="182"/>
            </a:xfrm>
            <a:prstGeom prst="ellipse">
              <a:avLst/>
            </a:prstGeom>
            <a:solidFill>
              <a:srgbClr val="80C4E3"/>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椭圆 14"/>
            <p:cNvSpPr/>
            <p:nvPr/>
          </p:nvSpPr>
          <p:spPr>
            <a:xfrm>
              <a:off x="17756" y="734"/>
              <a:ext cx="182" cy="182"/>
            </a:xfrm>
            <a:prstGeom prst="ellipse">
              <a:avLst/>
            </a:prstGeom>
            <a:solidFill>
              <a:srgbClr val="EE7373"/>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椭圆 15"/>
            <p:cNvSpPr/>
            <p:nvPr/>
          </p:nvSpPr>
          <p:spPr>
            <a:xfrm>
              <a:off x="18106" y="734"/>
              <a:ext cx="182" cy="182"/>
            </a:xfrm>
            <a:prstGeom prst="ellipse">
              <a:avLst/>
            </a:prstGeom>
            <a:solidFill>
              <a:srgbClr val="80C4E3"/>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4" name="椭圆 63"/>
            <p:cNvSpPr/>
            <p:nvPr/>
          </p:nvSpPr>
          <p:spPr>
            <a:xfrm>
              <a:off x="17078" y="735"/>
              <a:ext cx="182" cy="182"/>
            </a:xfrm>
            <a:prstGeom prst="ellipse">
              <a:avLst/>
            </a:prstGeom>
            <a:solidFill>
              <a:srgbClr val="EE7373"/>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3" name="组合 42"/>
          <p:cNvGrpSpPr/>
          <p:nvPr/>
        </p:nvGrpSpPr>
        <p:grpSpPr>
          <a:xfrm>
            <a:off x="9525" y="5336540"/>
            <a:ext cx="12172950" cy="306070"/>
            <a:chOff x="14" y="8254"/>
            <a:chExt cx="19170" cy="482"/>
          </a:xfrm>
        </p:grpSpPr>
        <p:cxnSp>
          <p:nvCxnSpPr>
            <p:cNvPr id="2" name="直接连接符 1"/>
            <p:cNvCxnSpPr/>
            <p:nvPr/>
          </p:nvCxnSpPr>
          <p:spPr>
            <a:xfrm>
              <a:off x="14" y="8289"/>
              <a:ext cx="19170"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388" y="8304"/>
              <a:ext cx="0" cy="39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097" y="8309"/>
              <a:ext cx="0" cy="39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806" y="8269"/>
              <a:ext cx="0" cy="39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2515" y="8289"/>
              <a:ext cx="0" cy="39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224" y="8264"/>
              <a:ext cx="0" cy="39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3933" y="8294"/>
              <a:ext cx="0" cy="39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642" y="8299"/>
              <a:ext cx="0" cy="39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351" y="8259"/>
              <a:ext cx="0" cy="39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060" y="8279"/>
              <a:ext cx="0" cy="39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6769" y="8254"/>
              <a:ext cx="0" cy="39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7478" y="8299"/>
              <a:ext cx="0" cy="39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8187" y="8304"/>
              <a:ext cx="0" cy="39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8896" y="8264"/>
              <a:ext cx="0" cy="39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9605" y="8284"/>
              <a:ext cx="0" cy="39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0314" y="8259"/>
              <a:ext cx="0" cy="39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1023" y="8334"/>
              <a:ext cx="0" cy="39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1732" y="8339"/>
              <a:ext cx="0" cy="39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12441" y="8299"/>
              <a:ext cx="0" cy="39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13150" y="8319"/>
              <a:ext cx="0" cy="39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3859" y="8294"/>
              <a:ext cx="0" cy="39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4568" y="8341"/>
              <a:ext cx="0" cy="39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5277" y="8346"/>
              <a:ext cx="0" cy="39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5986" y="8306"/>
              <a:ext cx="0" cy="39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6695" y="8326"/>
              <a:ext cx="0" cy="39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17404" y="8301"/>
              <a:ext cx="0" cy="39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8113" y="8286"/>
              <a:ext cx="0" cy="39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8822" y="8291"/>
              <a:ext cx="0" cy="39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cxnSp>
        <p:nvCxnSpPr>
          <p:cNvPr id="10" name="直接连接符 9"/>
          <p:cNvCxnSpPr/>
          <p:nvPr/>
        </p:nvCxnSpPr>
        <p:spPr>
          <a:xfrm>
            <a:off x="-9525" y="5567680"/>
            <a:ext cx="12191365"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5606415"/>
            <a:ext cx="12191365" cy="1251585"/>
          </a:xfrm>
          <a:prstGeom prst="rect">
            <a:avLst/>
          </a:prstGeom>
          <a:solidFill>
            <a:srgbClr val="FDDE83"/>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汉仪旗黑-55简" panose="00020600040101010101" charset="-128"/>
              <a:ea typeface="汉仪旗黑-55简" panose="00020600040101010101" charset="-128"/>
            </a:endParaRPr>
          </a:p>
        </p:txBody>
      </p:sp>
      <p:pic>
        <p:nvPicPr>
          <p:cNvPr id="44" name="图片 43" descr="R22Bp0010Logistics004 [转换]-01"/>
          <p:cNvPicPr>
            <a:picLocks noChangeAspect="1"/>
          </p:cNvPicPr>
          <p:nvPr/>
        </p:nvPicPr>
        <p:blipFill>
          <a:blip r:embed="rId1"/>
          <a:srcRect t="35744"/>
          <a:stretch>
            <a:fillRect/>
          </a:stretch>
        </p:blipFill>
        <p:spPr>
          <a:xfrm>
            <a:off x="6174740" y="2359660"/>
            <a:ext cx="6007100" cy="3282950"/>
          </a:xfrm>
          <a:prstGeom prst="rect">
            <a:avLst/>
          </a:prstGeom>
        </p:spPr>
      </p:pic>
      <p:sp>
        <p:nvSpPr>
          <p:cNvPr id="48" name="文本框 47"/>
          <p:cNvSpPr txBox="1"/>
          <p:nvPr/>
        </p:nvSpPr>
        <p:spPr>
          <a:xfrm>
            <a:off x="584835" y="1437005"/>
            <a:ext cx="4975860" cy="1198880"/>
          </a:xfrm>
          <a:prstGeom prst="rect">
            <a:avLst/>
          </a:prstGeom>
          <a:noFill/>
        </p:spPr>
        <p:txBody>
          <a:bodyPr wrap="square" rtlCol="0">
            <a:spAutoFit/>
          </a:bodyPr>
          <a:p>
            <a:pPr algn="l"/>
            <a:r>
              <a:rPr lang="zh-CN" altLang="en-US" sz="3600">
                <a:ln w="15875">
                  <a:noFill/>
                </a:ln>
                <a:solidFill>
                  <a:srgbClr val="224454"/>
                </a:solidFill>
                <a:latin typeface="汉仪雅酷黑 85W" panose="020B0904020202020204" charset="-122"/>
                <a:ea typeface="汉仪雅酷黑 85W" panose="020B0904020202020204" charset="-122"/>
                <a:cs typeface="汉仪粗简黑简" panose="00020600040101010101" charset="-122"/>
                <a:sym typeface="汉仪雅酷黑 85W" panose="020B0904020202020204" charset="-122"/>
              </a:rPr>
              <a:t>Ji Ke Da </a:t>
            </a:r>
            <a:endParaRPr lang="zh-CN" altLang="en-US" sz="3600">
              <a:ln w="15875">
                <a:noFill/>
              </a:ln>
              <a:solidFill>
                <a:srgbClr val="224454"/>
              </a:solidFill>
              <a:latin typeface="汉仪雅酷黑 85W" panose="020B0904020202020204" charset="-122"/>
              <a:ea typeface="汉仪雅酷黑 85W" panose="020B0904020202020204" charset="-122"/>
              <a:cs typeface="汉仪粗简黑简" panose="00020600040101010101" charset="-122"/>
              <a:sym typeface="汉仪雅酷黑 85W" panose="020B0904020202020204" charset="-122"/>
            </a:endParaRPr>
          </a:p>
          <a:p>
            <a:pPr algn="l"/>
            <a:r>
              <a:rPr lang="zh-CN" altLang="en-US" sz="3600">
                <a:ln w="15875">
                  <a:noFill/>
                </a:ln>
                <a:solidFill>
                  <a:srgbClr val="224454"/>
                </a:solidFill>
                <a:latin typeface="汉仪雅酷黑 85W" panose="020B0904020202020204" charset="-122"/>
                <a:ea typeface="汉仪雅酷黑 85W" panose="020B0904020202020204" charset="-122"/>
                <a:cs typeface="汉仪粗简黑简" panose="00020600040101010101" charset="-122"/>
                <a:sym typeface="汉仪雅酷黑 85W" panose="020B0904020202020204" charset="-122"/>
              </a:rPr>
              <a:t>Takeaway system</a:t>
            </a:r>
            <a:endParaRPr lang="zh-CN" altLang="en-US" sz="3600">
              <a:ln w="15875">
                <a:noFill/>
              </a:ln>
              <a:solidFill>
                <a:srgbClr val="224454"/>
              </a:solidFill>
              <a:latin typeface="汉仪雅酷黑 85W" panose="020B0904020202020204" charset="-122"/>
              <a:ea typeface="汉仪雅酷黑 85W" panose="020B0904020202020204" charset="-122"/>
              <a:cs typeface="汉仪粗简黑简" panose="00020600040101010101" charset="-122"/>
              <a:sym typeface="汉仪雅酷黑 85W" panose="020B0904020202020204" charset="-122"/>
            </a:endParaRPr>
          </a:p>
        </p:txBody>
      </p:sp>
      <p:sp>
        <p:nvSpPr>
          <p:cNvPr id="49" name="文本框 48"/>
          <p:cNvSpPr txBox="1"/>
          <p:nvPr/>
        </p:nvSpPr>
        <p:spPr>
          <a:xfrm>
            <a:off x="1146810" y="2537460"/>
            <a:ext cx="5853430" cy="1198880"/>
          </a:xfrm>
          <a:prstGeom prst="rect">
            <a:avLst/>
          </a:prstGeom>
          <a:noFill/>
        </p:spPr>
        <p:txBody>
          <a:bodyPr wrap="square" rtlCol="0">
            <a:spAutoFit/>
          </a:bodyPr>
          <a:p>
            <a:pPr algn="l"/>
            <a:r>
              <a:rPr lang="zh-CN" altLang="en-US" sz="7200">
                <a:ln w="15875">
                  <a:noFill/>
                </a:ln>
                <a:solidFill>
                  <a:srgbClr val="BE4F55"/>
                </a:solidFill>
                <a:latin typeface="汉仪雅酷黑 85W" panose="020B0904020202020204" charset="-122"/>
                <a:ea typeface="汉仪雅酷黑 85W" panose="020B0904020202020204" charset="-122"/>
                <a:cs typeface="汉仪粗简黑简" panose="00020600040101010101" charset="-122"/>
                <a:sym typeface="汉仪雅酷黑 85W" panose="020B0904020202020204" charset="-122"/>
              </a:rPr>
              <a:t>期中汇报</a:t>
            </a:r>
            <a:endParaRPr lang="zh-CN" altLang="en-US" sz="7200">
              <a:ln w="15875">
                <a:noFill/>
              </a:ln>
              <a:solidFill>
                <a:srgbClr val="BE4F55"/>
              </a:solidFill>
              <a:latin typeface="汉仪雅酷黑 85W" panose="020B0904020202020204" charset="-122"/>
              <a:ea typeface="汉仪雅酷黑 85W" panose="020B0904020202020204" charset="-122"/>
              <a:cs typeface="汉仪粗简黑简" panose="00020600040101010101" charset="-122"/>
              <a:sym typeface="汉仪雅酷黑 85W" panose="020B0904020202020204" charset="-122"/>
            </a:endParaRPr>
          </a:p>
        </p:txBody>
      </p:sp>
      <p:sp>
        <p:nvSpPr>
          <p:cNvPr id="50" name="文本框 49"/>
          <p:cNvSpPr txBox="1"/>
          <p:nvPr/>
        </p:nvSpPr>
        <p:spPr>
          <a:xfrm>
            <a:off x="584835" y="3816985"/>
            <a:ext cx="4615180" cy="368300"/>
          </a:xfrm>
          <a:prstGeom prst="rect">
            <a:avLst/>
          </a:prstGeom>
          <a:noFill/>
        </p:spPr>
        <p:txBody>
          <a:bodyPr wrap="square" rtlCol="0">
            <a:spAutoFit/>
          </a:bodyPr>
          <a:p>
            <a:pPr algn="dist"/>
            <a:r>
              <a:rPr lang="zh-CN" altLang="en-US">
                <a:ln w="15875">
                  <a:noFill/>
                </a:ln>
                <a:solidFill>
                  <a:srgbClr val="224454"/>
                </a:solidFill>
                <a:latin typeface="汉仪雅酷黑 85W" panose="020B0904020202020204" charset="-122"/>
                <a:ea typeface="汉仪雅酷黑 85W" panose="020B0904020202020204" charset="-122"/>
                <a:cs typeface="汉仪粗简黑简" panose="00020600040101010101" charset="-122"/>
                <a:sym typeface="汉仪雅酷黑 85W" panose="020B0904020202020204" charset="-122"/>
              </a:rPr>
              <a:t>餐品完整</a:t>
            </a:r>
            <a:r>
              <a:rPr lang="en-US" altLang="zh-CN">
                <a:ln w="15875">
                  <a:noFill/>
                </a:ln>
                <a:solidFill>
                  <a:srgbClr val="224454"/>
                </a:solidFill>
                <a:latin typeface="汉仪雅酷黑 85W" panose="020B0904020202020204" charset="-122"/>
                <a:ea typeface="汉仪雅酷黑 85W" panose="020B0904020202020204" charset="-122"/>
                <a:cs typeface="汉仪粗简黑简" panose="00020600040101010101" charset="-122"/>
                <a:sym typeface="汉仪雅酷黑 85W" panose="020B0904020202020204" charset="-122"/>
              </a:rPr>
              <a:t> / </a:t>
            </a:r>
            <a:r>
              <a:rPr lang="zh-CN" altLang="en-US">
                <a:ln w="15875">
                  <a:noFill/>
                </a:ln>
                <a:solidFill>
                  <a:srgbClr val="224454"/>
                </a:solidFill>
                <a:latin typeface="汉仪雅酷黑 85W" panose="020B0904020202020204" charset="-122"/>
                <a:ea typeface="汉仪雅酷黑 85W" panose="020B0904020202020204" charset="-122"/>
                <a:cs typeface="汉仪粗简黑简" panose="00020600040101010101" charset="-122"/>
                <a:sym typeface="汉仪雅酷黑 85W" panose="020B0904020202020204" charset="-122"/>
              </a:rPr>
              <a:t>按时送达</a:t>
            </a:r>
            <a:endParaRPr lang="zh-CN" altLang="en-US">
              <a:ln w="15875">
                <a:noFill/>
              </a:ln>
              <a:solidFill>
                <a:srgbClr val="224454"/>
              </a:solidFill>
              <a:latin typeface="汉仪雅酷黑 85W" panose="020B0904020202020204" charset="-122"/>
              <a:ea typeface="汉仪雅酷黑 85W" panose="020B0904020202020204" charset="-122"/>
              <a:cs typeface="汉仪粗简黑简" panose="00020600040101010101" charset="-122"/>
              <a:sym typeface="汉仪雅酷黑 85W" panose="020B0904020202020204" charset="-122"/>
            </a:endParaRPr>
          </a:p>
        </p:txBody>
      </p:sp>
      <p:sp>
        <p:nvSpPr>
          <p:cNvPr id="51" name="文本框 50"/>
          <p:cNvSpPr txBox="1"/>
          <p:nvPr>
            <p:custDataLst>
              <p:tags r:id="rId2"/>
            </p:custDataLst>
          </p:nvPr>
        </p:nvSpPr>
        <p:spPr>
          <a:xfrm>
            <a:off x="9643110" y="6033135"/>
            <a:ext cx="1969770" cy="398780"/>
          </a:xfrm>
          <a:prstGeom prst="rect">
            <a:avLst/>
          </a:prstGeom>
          <a:noFill/>
        </p:spPr>
        <p:txBody>
          <a:bodyPr wrap="square" rtlCol="0">
            <a:spAutoFit/>
          </a:bodyPr>
          <a:p>
            <a:pPr algn="l"/>
            <a:r>
              <a:rPr sz="2000" b="1">
                <a:solidFill>
                  <a:schemeClr val="tx1">
                    <a:lumMod val="85000"/>
                    <a:lumOff val="15000"/>
                  </a:schemeClr>
                </a:solidFill>
                <a:latin typeface="汉仪旗黑-55简" panose="00020600040101010101" charset="-128"/>
                <a:ea typeface="汉仪旗黑-55简" panose="00020600040101010101" charset="-128"/>
              </a:rPr>
              <a:t>指导老师：孙萍</a:t>
            </a:r>
            <a:endParaRPr sz="2000" b="1">
              <a:solidFill>
                <a:schemeClr val="tx1">
                  <a:lumMod val="85000"/>
                  <a:lumOff val="15000"/>
                </a:schemeClr>
              </a:solidFill>
              <a:latin typeface="汉仪旗黑-55简" panose="00020600040101010101" charset="-128"/>
              <a:ea typeface="汉仪旗黑-55简" panose="00020600040101010101" charset="-128"/>
            </a:endParaRPr>
          </a:p>
        </p:txBody>
      </p:sp>
      <p:pic>
        <p:nvPicPr>
          <p:cNvPr id="56" name="图片 55" descr="templates\docerresourceshop\icons\\343435333336353b333633323239313bd4c6d0ceb1ead7a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7340600" y="886460"/>
            <a:ext cx="914400" cy="914400"/>
          </a:xfrm>
          <a:prstGeom prst="rect">
            <a:avLst/>
          </a:prstGeom>
        </p:spPr>
      </p:pic>
      <p:pic>
        <p:nvPicPr>
          <p:cNvPr id="60" name="图片 59" descr="templates\docerresourceshop\icons\\333438303936353b333635353232393bd4c6"/>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20045" y="1437005"/>
            <a:ext cx="764540" cy="764540"/>
          </a:xfrm>
          <a:prstGeom prst="rect">
            <a:avLst/>
          </a:prstGeom>
        </p:spPr>
      </p:pic>
      <p:pic>
        <p:nvPicPr>
          <p:cNvPr id="61" name="图片 60" descr="templates\docerresourceshop\icons\\333438303936353b333635353232393bd4c6"/>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15690" y="371475"/>
            <a:ext cx="683260" cy="683260"/>
          </a:xfrm>
          <a:prstGeom prst="rect">
            <a:avLst/>
          </a:prstGeom>
        </p:spPr>
      </p:pic>
      <p:sp>
        <p:nvSpPr>
          <p:cNvPr id="11" name="椭圆 10"/>
          <p:cNvSpPr/>
          <p:nvPr/>
        </p:nvSpPr>
        <p:spPr>
          <a:xfrm>
            <a:off x="6024245" y="1529715"/>
            <a:ext cx="903605" cy="903605"/>
          </a:xfrm>
          <a:prstGeom prst="ellipse">
            <a:avLst/>
          </a:prstGeom>
          <a:solidFill>
            <a:srgbClr val="FFFEF9"/>
          </a:solidFill>
          <a:ln w="25400">
            <a:solidFill>
              <a:srgbClr val="224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8" name="图片 57" descr="templates\docerresourceshop\icons\\32303235303834303b32303235313137363bb5d8b5e3cebbd6c3"/>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34735" y="1659890"/>
            <a:ext cx="682625" cy="643255"/>
          </a:xfrm>
          <a:prstGeom prst="rect">
            <a:avLst/>
          </a:prstGeom>
        </p:spPr>
      </p:pic>
      <p:sp>
        <p:nvSpPr>
          <p:cNvPr id="13" name="文本框 12"/>
          <p:cNvSpPr txBox="1"/>
          <p:nvPr/>
        </p:nvSpPr>
        <p:spPr>
          <a:xfrm>
            <a:off x="584835" y="4306570"/>
            <a:ext cx="5514975" cy="922020"/>
          </a:xfrm>
          <a:prstGeom prst="rect">
            <a:avLst/>
          </a:prstGeom>
          <a:noFill/>
        </p:spPr>
        <p:txBody>
          <a:bodyPr wrap="square" rtlCol="0">
            <a:spAutoFit/>
          </a:bodyPr>
          <a:p>
            <a:pPr algn="dist"/>
            <a:r>
              <a:rPr lang="en-US" altLang="zh-CN" sz="5400" b="1">
                <a:ln w="25400">
                  <a:solidFill>
                    <a:srgbClr val="2F414F">
                      <a:alpha val="7000"/>
                    </a:srgbClr>
                  </a:solidFill>
                </a:ln>
                <a:noFill/>
                <a:latin typeface="汉仪雅酷黑 85W" panose="020B0904020202020204" charset="-122"/>
                <a:ea typeface="汉仪雅酷黑 85W" panose="020B0904020202020204" charset="-122"/>
                <a:cs typeface="汉仪粗简黑简" panose="00020600040101010101" charset="-122"/>
              </a:rPr>
              <a:t>Take-out</a:t>
            </a:r>
            <a:endParaRPr lang="en-US" altLang="zh-CN" sz="5400" b="1">
              <a:ln w="25400">
                <a:solidFill>
                  <a:srgbClr val="2F414F">
                    <a:alpha val="7000"/>
                  </a:srgbClr>
                </a:solidFill>
              </a:ln>
              <a:noFill/>
              <a:latin typeface="汉仪雅酷黑 85W" panose="020B0904020202020204" charset="-122"/>
              <a:ea typeface="汉仪雅酷黑 85W" panose="020B0904020202020204" charset="-122"/>
              <a:cs typeface="汉仪粗简黑简" panose="00020600040101010101" charset="-122"/>
            </a:endParaRPr>
          </a:p>
        </p:txBody>
      </p:sp>
      <p:pic>
        <p:nvPicPr>
          <p:cNvPr id="39" name="图片 38" descr="templates\docerresourceshop\icons\\32303235303834303b32303235313137363bb5d8b5e3cebbd6c3"/>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29095" y="4306570"/>
            <a:ext cx="271145" cy="255270"/>
          </a:xfrm>
          <a:prstGeom prst="rect">
            <a:avLst/>
          </a:prstGeom>
          <a:effectLst>
            <a:softEdge rad="31750"/>
          </a:effectLst>
        </p:spPr>
      </p:pic>
      <p:pic>
        <p:nvPicPr>
          <p:cNvPr id="40" name="图片 39" descr="templates\docerresourceshop\icons\\32303235303834303b32303235313137363bb5d8b5e3cebbd6c3"/>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66500" y="4185285"/>
            <a:ext cx="271145" cy="255270"/>
          </a:xfrm>
          <a:prstGeom prst="rect">
            <a:avLst/>
          </a:prstGeom>
          <a:effectLst>
            <a:softEdge rad="31750"/>
          </a:effectLst>
        </p:spPr>
      </p:pic>
      <p:pic>
        <p:nvPicPr>
          <p:cNvPr id="41" name="图片 40"/>
          <p:cNvPicPr>
            <a:picLocks noChangeAspect="1"/>
          </p:cNvPicPr>
          <p:nvPr/>
        </p:nvPicPr>
        <p:blipFill>
          <a:blip r:embed="rId13"/>
          <a:stretch>
            <a:fillRect/>
          </a:stretch>
        </p:blipFill>
        <p:spPr>
          <a:xfrm>
            <a:off x="6104255" y="2537460"/>
            <a:ext cx="5787390" cy="2463165"/>
          </a:xfrm>
          <a:prstGeom prst="rect">
            <a:avLst/>
          </a:prstGeom>
        </p:spPr>
      </p:pic>
      <p:sp>
        <p:nvSpPr>
          <p:cNvPr id="42" name="文本框 41"/>
          <p:cNvSpPr txBox="1"/>
          <p:nvPr>
            <p:custDataLst>
              <p:tags r:id="rId14"/>
            </p:custDataLst>
          </p:nvPr>
        </p:nvSpPr>
        <p:spPr>
          <a:xfrm>
            <a:off x="687705" y="5878830"/>
            <a:ext cx="5463540" cy="706755"/>
          </a:xfrm>
          <a:prstGeom prst="rect">
            <a:avLst/>
          </a:prstGeom>
          <a:noFill/>
        </p:spPr>
        <p:txBody>
          <a:bodyPr wrap="square" rtlCol="0">
            <a:spAutoFit/>
          </a:bodyPr>
          <a:p>
            <a:pPr algn="l"/>
            <a:r>
              <a:rPr lang="zh-CN" altLang="en-US" sz="2000" b="1">
                <a:solidFill>
                  <a:schemeClr val="tx1">
                    <a:lumMod val="85000"/>
                    <a:lumOff val="15000"/>
                  </a:schemeClr>
                </a:solidFill>
                <a:latin typeface="汉仪旗黑-55简" panose="00020600040101010101" charset="-128"/>
                <a:ea typeface="汉仪旗黑-55简" panose="00020600040101010101" charset="-128"/>
              </a:rPr>
              <a:t>2251528 王浩然</a:t>
            </a:r>
            <a:r>
              <a:rPr lang="en-US" altLang="zh-CN" sz="2000" b="1">
                <a:solidFill>
                  <a:schemeClr val="tx1">
                    <a:lumMod val="85000"/>
                    <a:lumOff val="15000"/>
                  </a:schemeClr>
                </a:solidFill>
                <a:latin typeface="汉仪旗黑-55简" panose="00020600040101010101" charset="-128"/>
                <a:ea typeface="汉仪旗黑-55简" panose="00020600040101010101" charset="-128"/>
              </a:rPr>
              <a:t>  </a:t>
            </a:r>
            <a:r>
              <a:rPr lang="zh-CN" altLang="en-US" sz="2000" b="1">
                <a:solidFill>
                  <a:schemeClr val="tx1">
                    <a:lumMod val="85000"/>
                    <a:lumOff val="15000"/>
                  </a:schemeClr>
                </a:solidFill>
                <a:latin typeface="汉仪旗黑-55简" panose="00020600040101010101" charset="-128"/>
                <a:ea typeface="汉仪旗黑-55简" panose="00020600040101010101" charset="-128"/>
              </a:rPr>
              <a:t>2250944 谌乐俊杰</a:t>
            </a:r>
            <a:endParaRPr lang="zh-CN" altLang="en-US" sz="2000" b="1">
              <a:solidFill>
                <a:schemeClr val="tx1">
                  <a:lumMod val="85000"/>
                  <a:lumOff val="15000"/>
                </a:schemeClr>
              </a:solidFill>
              <a:latin typeface="汉仪旗黑-55简" panose="00020600040101010101" charset="-128"/>
              <a:ea typeface="汉仪旗黑-55简" panose="00020600040101010101" charset="-128"/>
            </a:endParaRPr>
          </a:p>
          <a:p>
            <a:pPr algn="l"/>
            <a:r>
              <a:rPr lang="zh-CN" altLang="en-US" sz="2000" b="1">
                <a:solidFill>
                  <a:schemeClr val="tx1">
                    <a:lumMod val="85000"/>
                    <a:lumOff val="15000"/>
                  </a:schemeClr>
                </a:solidFill>
                <a:latin typeface="汉仪旗黑-55简" panose="00020600040101010101" charset="-128"/>
                <a:ea typeface="汉仪旗黑-55简" panose="00020600040101010101" charset="-128"/>
              </a:rPr>
              <a:t>2251656 于思源</a:t>
            </a:r>
            <a:r>
              <a:rPr lang="en-US" altLang="zh-CN" sz="2000" b="1">
                <a:solidFill>
                  <a:schemeClr val="tx1">
                    <a:lumMod val="85000"/>
                    <a:lumOff val="15000"/>
                  </a:schemeClr>
                </a:solidFill>
                <a:latin typeface="汉仪旗黑-55简" panose="00020600040101010101" charset="-128"/>
                <a:ea typeface="汉仪旗黑-55简" panose="00020600040101010101" charset="-128"/>
              </a:rPr>
              <a:t>  </a:t>
            </a:r>
            <a:r>
              <a:rPr lang="zh-CN" altLang="en-US" sz="2000" b="1">
                <a:solidFill>
                  <a:schemeClr val="tx1">
                    <a:lumMod val="85000"/>
                    <a:lumOff val="15000"/>
                  </a:schemeClr>
                </a:solidFill>
                <a:latin typeface="汉仪旗黑-55简" panose="00020600040101010101" charset="-128"/>
                <a:ea typeface="汉仪旗黑-55简" panose="00020600040101010101" charset="-128"/>
              </a:rPr>
              <a:t>2254272 赵子毅</a:t>
            </a:r>
            <a:endParaRPr lang="zh-CN" altLang="en-US" sz="2000" b="1">
              <a:solidFill>
                <a:schemeClr val="tx1">
                  <a:lumMod val="85000"/>
                  <a:lumOff val="15000"/>
                </a:schemeClr>
              </a:solidFill>
              <a:latin typeface="汉仪旗黑-55简" panose="00020600040101010101" charset="-128"/>
              <a:ea typeface="汉仪旗黑-55简" panose="00020600040101010101" charset="-128"/>
            </a:endParaRPr>
          </a:p>
        </p:txBody>
      </p:sp>
    </p:spTree>
    <p:custDataLst>
      <p:tags r:id="rId15"/>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4208688" y="317921"/>
            <a:ext cx="3758691" cy="58356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charset="-122"/>
                <a:ea typeface="微软雅黑" panose="020B0503020204020204" charset="-122"/>
              </a:defRPr>
            </a:lvl1pPr>
          </a:lstStyle>
          <a:p>
            <a:pPr defTabSz="914400">
              <a:lnSpc>
                <a:spcPct val="100000"/>
              </a:lnSpc>
              <a:defRPr/>
            </a:pPr>
            <a:r>
              <a:rPr lang="zh-CN" altLang="en-US" sz="3200" b="1" dirty="0">
                <a:solidFill>
                  <a:srgbClr val="2F414B"/>
                </a:solidFill>
                <a:latin typeface="Arial" panose="020B0604020202020204" pitchFamily="34" charset="0"/>
                <a:cs typeface="+mn-ea"/>
                <a:sym typeface="Arial" panose="020B0604020202020204" pitchFamily="34" charset="0"/>
              </a:rPr>
              <a:t>系统架构</a:t>
            </a:r>
            <a:endParaRPr lang="zh-CN" altLang="en-US" sz="3200" b="1" dirty="0">
              <a:solidFill>
                <a:srgbClr val="2F414B"/>
              </a:solidFill>
              <a:latin typeface="Arial" panose="020B0604020202020204" pitchFamily="34" charset="0"/>
              <a:cs typeface="+mn-ea"/>
              <a:sym typeface="Arial" panose="020B0604020202020204" pitchFamily="34" charset="0"/>
            </a:endParaRPr>
          </a:p>
        </p:txBody>
      </p:sp>
      <p:grpSp>
        <p:nvGrpSpPr>
          <p:cNvPr id="19" name="组合 18"/>
          <p:cNvGrpSpPr/>
          <p:nvPr/>
        </p:nvGrpSpPr>
        <p:grpSpPr>
          <a:xfrm>
            <a:off x="3077391" y="640517"/>
            <a:ext cx="6065788" cy="0"/>
            <a:chOff x="4615664" y="960506"/>
            <a:chExt cx="9102718" cy="0"/>
          </a:xfrm>
        </p:grpSpPr>
        <p:cxnSp>
          <p:nvCxnSpPr>
            <p:cNvPr id="20" name="321"/>
            <p:cNvCxnSpPr/>
            <p:nvPr/>
          </p:nvCxnSpPr>
          <p:spPr bwMode="auto">
            <a:xfrm flipH="1">
              <a:off x="4615664" y="960506"/>
              <a:ext cx="131467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3 22"/>
            <p:cNvCxnSpPr/>
            <p:nvPr/>
          </p:nvCxnSpPr>
          <p:spPr bwMode="auto">
            <a:xfrm flipH="1">
              <a:off x="12403703" y="960506"/>
              <a:ext cx="131467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4800" y="1295400"/>
            <a:ext cx="5892800" cy="5193480"/>
          </a:xfrm>
          <a:prstGeom prst="rect">
            <a:avLst/>
          </a:prstGeom>
        </p:spPr>
      </p:pic>
      <p:sp>
        <p:nvSpPr>
          <p:cNvPr id="7" name="矩形 6"/>
          <p:cNvSpPr/>
          <p:nvPr/>
        </p:nvSpPr>
        <p:spPr>
          <a:xfrm>
            <a:off x="6400800" y="1614593"/>
            <a:ext cx="5486400" cy="4276725"/>
          </a:xfrm>
          <a:prstGeom prst="rect">
            <a:avLst/>
          </a:prstGeom>
        </p:spPr>
        <p:txBody>
          <a:bodyPr wrap="square">
            <a:spAutoFit/>
          </a:bodyPr>
          <a:lstStyle/>
          <a:p>
            <a:r>
              <a:rPr lang="en-US" altLang="zh-CN" sz="1600" b="1" dirty="0">
                <a:latin typeface="方正公文黑体" panose="02000500000000000000" charset="-122"/>
                <a:ea typeface="方正公文黑体" panose="02000500000000000000" charset="-122"/>
                <a:cs typeface="方正公文黑体" panose="02000500000000000000" charset="-122"/>
              </a:rPr>
              <a:t>Business Logic Layer</a:t>
            </a:r>
            <a:r>
              <a:rPr lang="zh-CN" altLang="en-US" sz="1600" b="1" dirty="0">
                <a:latin typeface="方正公文黑体" panose="02000500000000000000" charset="-122"/>
                <a:ea typeface="方正公文黑体" panose="02000500000000000000" charset="-122"/>
                <a:cs typeface="方正公文黑体" panose="02000500000000000000" charset="-122"/>
              </a:rPr>
              <a:t>（业务逻辑层</a:t>
            </a:r>
            <a:r>
              <a:rPr lang="zh-CN" altLang="en-US" sz="1600" b="1" dirty="0" smtClean="0">
                <a:latin typeface="方正公文黑体" panose="02000500000000000000" charset="-122"/>
                <a:ea typeface="方正公文黑体" panose="02000500000000000000" charset="-122"/>
                <a:cs typeface="方正公文黑体" panose="02000500000000000000" charset="-122"/>
              </a:rPr>
              <a:t>）</a:t>
            </a:r>
            <a:endParaRPr lang="en-US" altLang="zh-CN" sz="1600" b="1" dirty="0" smtClean="0">
              <a:latin typeface="方正公文黑体" panose="02000500000000000000" charset="-122"/>
              <a:ea typeface="方正公文黑体" panose="02000500000000000000" charset="-122"/>
              <a:cs typeface="方正公文黑体" panose="02000500000000000000" charset="-122"/>
            </a:endParaRPr>
          </a:p>
          <a:p>
            <a:endParaRPr lang="zh-CN" altLang="en-US" sz="1600" b="1" dirty="0">
              <a:latin typeface="方正公文黑体" panose="02000500000000000000" charset="-122"/>
              <a:ea typeface="方正公文黑体" panose="02000500000000000000" charset="-122"/>
              <a:cs typeface="方正公文黑体" panose="02000500000000000000" charset="-122"/>
            </a:endParaRPr>
          </a:p>
          <a:p>
            <a:r>
              <a:rPr lang="zh-CN" altLang="en-US" sz="1600" b="1" dirty="0">
                <a:latin typeface="方正公文黑体" panose="02000500000000000000" charset="-122"/>
                <a:ea typeface="方正公文黑体" panose="02000500000000000000" charset="-122"/>
                <a:cs typeface="方正公文黑体" panose="02000500000000000000" charset="-122"/>
              </a:rPr>
              <a:t>业务逻辑层处理核心业务操作，如订单生成、支付处理和用户管理。它包含了业务规则和算法，确保业务流程的正确执行。</a:t>
            </a:r>
            <a:endParaRPr lang="zh-CN" altLang="en-US" sz="1600" b="1" dirty="0">
              <a:latin typeface="方正公文黑体" panose="02000500000000000000" charset="-122"/>
              <a:ea typeface="方正公文黑体" panose="02000500000000000000" charset="-122"/>
              <a:cs typeface="方正公文黑体" panose="02000500000000000000" charset="-122"/>
            </a:endParaRPr>
          </a:p>
          <a:p>
            <a:endParaRPr lang="zh-CN" altLang="en-US" sz="1600" b="1" dirty="0">
              <a:latin typeface="方正公文黑体" panose="02000500000000000000" charset="-122"/>
              <a:ea typeface="方正公文黑体" panose="02000500000000000000" charset="-122"/>
              <a:cs typeface="方正公文黑体" panose="02000500000000000000" charset="-122"/>
            </a:endParaRPr>
          </a:p>
          <a:p>
            <a:r>
              <a:rPr lang="en-US" altLang="zh-CN" sz="1600" b="1" dirty="0">
                <a:latin typeface="方正公文黑体" panose="02000500000000000000" charset="-122"/>
                <a:ea typeface="方正公文黑体" panose="02000500000000000000" charset="-122"/>
                <a:cs typeface="方正公文黑体" panose="02000500000000000000" charset="-122"/>
              </a:rPr>
              <a:t>Monitor Library and Security Layer</a:t>
            </a:r>
            <a:r>
              <a:rPr lang="zh-CN" altLang="en-US" sz="1600" b="1" dirty="0">
                <a:latin typeface="方正公文黑体" panose="02000500000000000000" charset="-122"/>
                <a:ea typeface="方正公文黑体" panose="02000500000000000000" charset="-122"/>
                <a:cs typeface="方正公文黑体" panose="02000500000000000000" charset="-122"/>
              </a:rPr>
              <a:t>（监控库和安全层</a:t>
            </a:r>
            <a:r>
              <a:rPr lang="zh-CN" altLang="en-US" sz="1600" b="1" dirty="0" smtClean="0">
                <a:latin typeface="方正公文黑体" panose="02000500000000000000" charset="-122"/>
                <a:ea typeface="方正公文黑体" panose="02000500000000000000" charset="-122"/>
                <a:cs typeface="方正公文黑体" panose="02000500000000000000" charset="-122"/>
              </a:rPr>
              <a:t>）</a:t>
            </a:r>
            <a:endParaRPr lang="en-US" altLang="zh-CN" sz="1600" b="1" dirty="0" smtClean="0">
              <a:latin typeface="方正公文黑体" panose="02000500000000000000" charset="-122"/>
              <a:ea typeface="方正公文黑体" panose="02000500000000000000" charset="-122"/>
              <a:cs typeface="方正公文黑体" panose="02000500000000000000" charset="-122"/>
            </a:endParaRPr>
          </a:p>
          <a:p>
            <a:endParaRPr lang="zh-CN" altLang="en-US" sz="1600" b="1" dirty="0">
              <a:latin typeface="方正公文黑体" panose="02000500000000000000" charset="-122"/>
              <a:ea typeface="方正公文黑体" panose="02000500000000000000" charset="-122"/>
              <a:cs typeface="方正公文黑体" panose="02000500000000000000" charset="-122"/>
            </a:endParaRPr>
          </a:p>
          <a:p>
            <a:r>
              <a:rPr lang="zh-CN" altLang="en-US" sz="1600" b="1" dirty="0">
                <a:latin typeface="方正公文黑体" panose="02000500000000000000" charset="-122"/>
                <a:ea typeface="方正公文黑体" panose="02000500000000000000" charset="-122"/>
                <a:cs typeface="方正公文黑体" panose="02000500000000000000" charset="-122"/>
              </a:rPr>
              <a:t>监控库和安全层负责监控系统运行状态，记录日志，并确保数据传输的安全。这层实施认证、授权和数据加密，以保护系统免受未授权访问和数据泄露。</a:t>
            </a:r>
            <a:endParaRPr lang="zh-CN" altLang="en-US" sz="1600" b="1" dirty="0">
              <a:latin typeface="方正公文黑体" panose="02000500000000000000" charset="-122"/>
              <a:ea typeface="方正公文黑体" panose="02000500000000000000" charset="-122"/>
              <a:cs typeface="方正公文黑体" panose="02000500000000000000" charset="-122"/>
            </a:endParaRPr>
          </a:p>
          <a:p>
            <a:endParaRPr lang="zh-CN" altLang="en-US" sz="1600" b="1" dirty="0">
              <a:latin typeface="方正公文黑体" panose="02000500000000000000" charset="-122"/>
              <a:ea typeface="方正公文黑体" panose="02000500000000000000" charset="-122"/>
              <a:cs typeface="方正公文黑体" panose="02000500000000000000" charset="-122"/>
            </a:endParaRPr>
          </a:p>
          <a:p>
            <a:r>
              <a:rPr lang="en-US" altLang="zh-CN" sz="1600" b="1" dirty="0">
                <a:latin typeface="方正公文黑体" panose="02000500000000000000" charset="-122"/>
                <a:ea typeface="方正公文黑体" panose="02000500000000000000" charset="-122"/>
                <a:cs typeface="方正公文黑体" panose="02000500000000000000" charset="-122"/>
              </a:rPr>
              <a:t>Service Layer</a:t>
            </a:r>
            <a:r>
              <a:rPr lang="zh-CN" altLang="en-US" sz="1600" b="1" dirty="0">
                <a:latin typeface="方正公文黑体" panose="02000500000000000000" charset="-122"/>
                <a:ea typeface="方正公文黑体" panose="02000500000000000000" charset="-122"/>
                <a:cs typeface="方正公文黑体" panose="02000500000000000000" charset="-122"/>
              </a:rPr>
              <a:t>（服务层</a:t>
            </a:r>
            <a:r>
              <a:rPr lang="zh-CN" altLang="en-US" sz="1600" b="1" dirty="0" smtClean="0">
                <a:latin typeface="方正公文黑体" panose="02000500000000000000" charset="-122"/>
                <a:ea typeface="方正公文黑体" panose="02000500000000000000" charset="-122"/>
                <a:cs typeface="方正公文黑体" panose="02000500000000000000" charset="-122"/>
              </a:rPr>
              <a:t>）</a:t>
            </a:r>
            <a:endParaRPr lang="en-US" altLang="zh-CN" sz="1600" b="1" dirty="0" smtClean="0">
              <a:latin typeface="方正公文黑体" panose="02000500000000000000" charset="-122"/>
              <a:ea typeface="方正公文黑体" panose="02000500000000000000" charset="-122"/>
              <a:cs typeface="方正公文黑体" panose="02000500000000000000" charset="-122"/>
            </a:endParaRPr>
          </a:p>
          <a:p>
            <a:endParaRPr lang="zh-CN" altLang="en-US" sz="1600" b="1" dirty="0">
              <a:latin typeface="方正公文黑体" panose="02000500000000000000" charset="-122"/>
              <a:ea typeface="方正公文黑体" panose="02000500000000000000" charset="-122"/>
              <a:cs typeface="方正公文黑体" panose="02000500000000000000" charset="-122"/>
            </a:endParaRPr>
          </a:p>
          <a:p>
            <a:r>
              <a:rPr lang="zh-CN" altLang="en-US" sz="1600" b="1" dirty="0">
                <a:latin typeface="方正公文黑体" panose="02000500000000000000" charset="-122"/>
                <a:ea typeface="方正公文黑体" panose="02000500000000000000" charset="-122"/>
                <a:cs typeface="方正公文黑体" panose="02000500000000000000" charset="-122"/>
              </a:rPr>
              <a:t>服务层提供了一系列业务服务，这些服务支持业务逻辑层的操作。它可能包括用户身份验证、订单管理等，服务层通过抽象化的方式，使得业务逻辑层能够更加专注于业务本身。</a:t>
            </a:r>
            <a:endParaRPr lang="zh-CN" altLang="en-US" sz="1600" b="1" dirty="0">
              <a:latin typeface="方正公文黑体" panose="02000500000000000000" charset="-122"/>
              <a:ea typeface="方正公文黑体" panose="02000500000000000000" charset="-122"/>
              <a:cs typeface="方正公文黑体" panose="02000500000000000000" charset="-122"/>
            </a:endParaRPr>
          </a:p>
        </p:txBody>
      </p:sp>
      <p:cxnSp>
        <p:nvCxnSpPr>
          <p:cNvPr id="2" name="直接箭头连接符 1"/>
          <p:cNvCxnSpPr/>
          <p:nvPr/>
        </p:nvCxnSpPr>
        <p:spPr>
          <a:xfrm flipH="1">
            <a:off x="3251200" y="1859280"/>
            <a:ext cx="3168227" cy="177292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3" name="直接箭头连接符 2"/>
          <p:cNvCxnSpPr/>
          <p:nvPr/>
        </p:nvCxnSpPr>
        <p:spPr>
          <a:xfrm flipH="1">
            <a:off x="4572000" y="3281680"/>
            <a:ext cx="1908387" cy="45212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5" name="直接箭头连接符 4"/>
          <p:cNvCxnSpPr/>
          <p:nvPr/>
        </p:nvCxnSpPr>
        <p:spPr>
          <a:xfrm flipH="1">
            <a:off x="3352800" y="4744720"/>
            <a:ext cx="3137747" cy="508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4208688" y="317921"/>
            <a:ext cx="3758691" cy="58356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charset="-122"/>
                <a:ea typeface="微软雅黑" panose="020B0503020204020204" charset="-122"/>
              </a:defRPr>
            </a:lvl1pPr>
          </a:lstStyle>
          <a:p>
            <a:pPr defTabSz="914400">
              <a:lnSpc>
                <a:spcPct val="100000"/>
              </a:lnSpc>
              <a:defRPr/>
            </a:pPr>
            <a:r>
              <a:rPr lang="zh-CN" altLang="en-US" sz="3200" b="1" dirty="0">
                <a:solidFill>
                  <a:srgbClr val="2F414B"/>
                </a:solidFill>
                <a:latin typeface="Arial" panose="020B0604020202020204" pitchFamily="34" charset="0"/>
                <a:cs typeface="+mn-ea"/>
                <a:sym typeface="Arial" panose="020B0604020202020204" pitchFamily="34" charset="0"/>
              </a:rPr>
              <a:t>系统架构</a:t>
            </a:r>
            <a:endParaRPr lang="zh-CN" altLang="en-US" sz="3200" b="1" dirty="0">
              <a:solidFill>
                <a:srgbClr val="2F414B"/>
              </a:solidFill>
              <a:latin typeface="Arial" panose="020B0604020202020204" pitchFamily="34" charset="0"/>
              <a:cs typeface="+mn-ea"/>
              <a:sym typeface="Arial" panose="020B0604020202020204" pitchFamily="34" charset="0"/>
            </a:endParaRPr>
          </a:p>
        </p:txBody>
      </p:sp>
      <p:grpSp>
        <p:nvGrpSpPr>
          <p:cNvPr id="19" name="组合 18"/>
          <p:cNvGrpSpPr/>
          <p:nvPr/>
        </p:nvGrpSpPr>
        <p:grpSpPr>
          <a:xfrm>
            <a:off x="3077391" y="640517"/>
            <a:ext cx="6065788" cy="0"/>
            <a:chOff x="4615664" y="960506"/>
            <a:chExt cx="9102718" cy="0"/>
          </a:xfrm>
        </p:grpSpPr>
        <p:cxnSp>
          <p:nvCxnSpPr>
            <p:cNvPr id="20" name="321"/>
            <p:cNvCxnSpPr/>
            <p:nvPr/>
          </p:nvCxnSpPr>
          <p:spPr bwMode="auto">
            <a:xfrm flipH="1">
              <a:off x="4615664" y="960506"/>
              <a:ext cx="131467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3 22"/>
            <p:cNvCxnSpPr/>
            <p:nvPr/>
          </p:nvCxnSpPr>
          <p:spPr bwMode="auto">
            <a:xfrm flipH="1">
              <a:off x="12403703" y="960506"/>
              <a:ext cx="131467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4800" y="1295400"/>
            <a:ext cx="5892800" cy="5193480"/>
          </a:xfrm>
          <a:prstGeom prst="rect">
            <a:avLst/>
          </a:prstGeom>
        </p:spPr>
      </p:pic>
      <p:sp>
        <p:nvSpPr>
          <p:cNvPr id="7" name="矩形 6"/>
          <p:cNvSpPr/>
          <p:nvPr/>
        </p:nvSpPr>
        <p:spPr>
          <a:xfrm>
            <a:off x="6400800" y="1614593"/>
            <a:ext cx="5486400" cy="4276725"/>
          </a:xfrm>
          <a:prstGeom prst="rect">
            <a:avLst/>
          </a:prstGeom>
        </p:spPr>
        <p:txBody>
          <a:bodyPr wrap="square">
            <a:spAutoFit/>
          </a:bodyPr>
          <a:lstStyle/>
          <a:p>
            <a:r>
              <a:rPr lang="en-US" altLang="zh-CN" sz="1600" b="1" dirty="0">
                <a:latin typeface="方正公文黑体" panose="02000500000000000000" charset="-122"/>
                <a:ea typeface="方正公文黑体" panose="02000500000000000000" charset="-122"/>
                <a:cs typeface="方正公文黑体" panose="02000500000000000000" charset="-122"/>
              </a:rPr>
              <a:t>Data Access Layer</a:t>
            </a:r>
            <a:r>
              <a:rPr lang="zh-CN" altLang="en-US" sz="1600" b="1" dirty="0">
                <a:latin typeface="方正公文黑体" panose="02000500000000000000" charset="-122"/>
                <a:ea typeface="方正公文黑体" panose="02000500000000000000" charset="-122"/>
                <a:cs typeface="方正公文黑体" panose="02000500000000000000" charset="-122"/>
              </a:rPr>
              <a:t>（数据访问层</a:t>
            </a:r>
            <a:r>
              <a:rPr lang="zh-CN" altLang="en-US" sz="1600" b="1" dirty="0" smtClean="0">
                <a:latin typeface="方正公文黑体" panose="02000500000000000000" charset="-122"/>
                <a:ea typeface="方正公文黑体" panose="02000500000000000000" charset="-122"/>
                <a:cs typeface="方正公文黑体" panose="02000500000000000000" charset="-122"/>
              </a:rPr>
              <a:t>）</a:t>
            </a:r>
            <a:endParaRPr lang="en-US" altLang="zh-CN" sz="1600" b="1" dirty="0" smtClean="0">
              <a:latin typeface="方正公文黑体" panose="02000500000000000000" charset="-122"/>
              <a:ea typeface="方正公文黑体" panose="02000500000000000000" charset="-122"/>
              <a:cs typeface="方正公文黑体" panose="02000500000000000000" charset="-122"/>
            </a:endParaRPr>
          </a:p>
          <a:p>
            <a:endParaRPr lang="zh-CN" altLang="en-US" sz="1600" b="1" dirty="0">
              <a:latin typeface="方正公文黑体" panose="02000500000000000000" charset="-122"/>
              <a:ea typeface="方正公文黑体" panose="02000500000000000000" charset="-122"/>
              <a:cs typeface="方正公文黑体" panose="02000500000000000000" charset="-122"/>
            </a:endParaRPr>
          </a:p>
          <a:p>
            <a:r>
              <a:rPr lang="zh-CN" altLang="en-US" sz="1600" b="1" dirty="0">
                <a:latin typeface="方正公文黑体" panose="02000500000000000000" charset="-122"/>
                <a:ea typeface="方正公文黑体" panose="02000500000000000000" charset="-122"/>
                <a:cs typeface="方正公文黑体" panose="02000500000000000000" charset="-122"/>
              </a:rPr>
              <a:t>数据访问层负责与数据库的交互，执行数据的增删改查等操作。它将业务逻辑层的请求转化为数据库可以理解的查询，并将查询结果返回给业务逻辑层。</a:t>
            </a:r>
            <a:endParaRPr lang="zh-CN" altLang="en-US" sz="1600" b="1" dirty="0">
              <a:latin typeface="方正公文黑体" panose="02000500000000000000" charset="-122"/>
              <a:ea typeface="方正公文黑体" panose="02000500000000000000" charset="-122"/>
              <a:cs typeface="方正公文黑体" panose="02000500000000000000" charset="-122"/>
            </a:endParaRPr>
          </a:p>
          <a:p>
            <a:endParaRPr lang="zh-CN" altLang="en-US" sz="1600" b="1" dirty="0">
              <a:latin typeface="方正公文黑体" panose="02000500000000000000" charset="-122"/>
              <a:ea typeface="方正公文黑体" panose="02000500000000000000" charset="-122"/>
              <a:cs typeface="方正公文黑体" panose="02000500000000000000" charset="-122"/>
            </a:endParaRPr>
          </a:p>
          <a:p>
            <a:r>
              <a:rPr lang="en-US" altLang="zh-CN" sz="1600" b="1" dirty="0">
                <a:latin typeface="方正公文黑体" panose="02000500000000000000" charset="-122"/>
                <a:ea typeface="方正公文黑体" panose="02000500000000000000" charset="-122"/>
                <a:cs typeface="方正公文黑体" panose="02000500000000000000" charset="-122"/>
              </a:rPr>
              <a:t>Data Source</a:t>
            </a:r>
            <a:r>
              <a:rPr lang="zh-CN" altLang="en-US" sz="1600" b="1" dirty="0">
                <a:latin typeface="方正公文黑体" panose="02000500000000000000" charset="-122"/>
                <a:ea typeface="方正公文黑体" panose="02000500000000000000" charset="-122"/>
                <a:cs typeface="方正公文黑体" panose="02000500000000000000" charset="-122"/>
              </a:rPr>
              <a:t>（数据源</a:t>
            </a:r>
            <a:r>
              <a:rPr lang="zh-CN" altLang="en-US" sz="1600" b="1" dirty="0" smtClean="0">
                <a:latin typeface="方正公文黑体" panose="02000500000000000000" charset="-122"/>
                <a:ea typeface="方正公文黑体" panose="02000500000000000000" charset="-122"/>
                <a:cs typeface="方正公文黑体" panose="02000500000000000000" charset="-122"/>
              </a:rPr>
              <a:t>）</a:t>
            </a:r>
            <a:endParaRPr lang="en-US" altLang="zh-CN" sz="1600" b="1" dirty="0" smtClean="0">
              <a:latin typeface="方正公文黑体" panose="02000500000000000000" charset="-122"/>
              <a:ea typeface="方正公文黑体" panose="02000500000000000000" charset="-122"/>
              <a:cs typeface="方正公文黑体" panose="02000500000000000000" charset="-122"/>
            </a:endParaRPr>
          </a:p>
          <a:p>
            <a:endParaRPr lang="zh-CN" altLang="en-US" sz="1600" b="1" dirty="0">
              <a:latin typeface="方正公文黑体" panose="02000500000000000000" charset="-122"/>
              <a:ea typeface="方正公文黑体" panose="02000500000000000000" charset="-122"/>
              <a:cs typeface="方正公文黑体" panose="02000500000000000000" charset="-122"/>
            </a:endParaRPr>
          </a:p>
          <a:p>
            <a:r>
              <a:rPr lang="zh-CN" altLang="en-US" sz="1600" b="1" dirty="0">
                <a:latin typeface="方正公文黑体" panose="02000500000000000000" charset="-122"/>
                <a:ea typeface="方正公文黑体" panose="02000500000000000000" charset="-122"/>
                <a:cs typeface="方正公文黑体" panose="02000500000000000000" charset="-122"/>
              </a:rPr>
              <a:t>数据源层是所有数据存储的地方，包括关系型数据库、非关系型数据库和文件存储系统。这层确保数据的持久化和可访问性。</a:t>
            </a:r>
            <a:endParaRPr lang="zh-CN" altLang="en-US" sz="1600" b="1" dirty="0">
              <a:latin typeface="方正公文黑体" panose="02000500000000000000" charset="-122"/>
              <a:ea typeface="方正公文黑体" panose="02000500000000000000" charset="-122"/>
              <a:cs typeface="方正公文黑体" panose="02000500000000000000" charset="-122"/>
            </a:endParaRPr>
          </a:p>
          <a:p>
            <a:endParaRPr lang="zh-CN" altLang="en-US" sz="1600" b="1" dirty="0">
              <a:latin typeface="方正公文黑体" panose="02000500000000000000" charset="-122"/>
              <a:ea typeface="方正公文黑体" panose="02000500000000000000" charset="-122"/>
              <a:cs typeface="方正公文黑体" panose="02000500000000000000" charset="-122"/>
            </a:endParaRPr>
          </a:p>
          <a:p>
            <a:r>
              <a:rPr lang="en-US" altLang="zh-CN" sz="1600" b="1" dirty="0">
                <a:latin typeface="方正公文黑体" panose="02000500000000000000" charset="-122"/>
                <a:ea typeface="方正公文黑体" panose="02000500000000000000" charset="-122"/>
                <a:cs typeface="方正公文黑体" panose="02000500000000000000" charset="-122"/>
              </a:rPr>
              <a:t>DTO</a:t>
            </a:r>
            <a:r>
              <a:rPr lang="zh-CN" altLang="en-US" sz="1600" b="1" dirty="0">
                <a:latin typeface="方正公文黑体" panose="02000500000000000000" charset="-122"/>
                <a:ea typeface="方正公文黑体" panose="02000500000000000000" charset="-122"/>
                <a:cs typeface="方正公文黑体" panose="02000500000000000000" charset="-122"/>
              </a:rPr>
              <a:t>（数据传输对象层</a:t>
            </a:r>
            <a:r>
              <a:rPr lang="zh-CN" altLang="en-US" sz="1600" b="1" dirty="0" smtClean="0">
                <a:latin typeface="方正公文黑体" panose="02000500000000000000" charset="-122"/>
                <a:ea typeface="方正公文黑体" panose="02000500000000000000" charset="-122"/>
                <a:cs typeface="方正公文黑体" panose="02000500000000000000" charset="-122"/>
              </a:rPr>
              <a:t>）</a:t>
            </a:r>
            <a:endParaRPr lang="en-US" altLang="zh-CN" sz="1600" b="1" dirty="0" smtClean="0">
              <a:latin typeface="方正公文黑体" panose="02000500000000000000" charset="-122"/>
              <a:ea typeface="方正公文黑体" panose="02000500000000000000" charset="-122"/>
              <a:cs typeface="方正公文黑体" panose="02000500000000000000" charset="-122"/>
            </a:endParaRPr>
          </a:p>
          <a:p>
            <a:endParaRPr lang="zh-CN" altLang="en-US" sz="1600" b="1" dirty="0">
              <a:latin typeface="方正公文黑体" panose="02000500000000000000" charset="-122"/>
              <a:ea typeface="方正公文黑体" panose="02000500000000000000" charset="-122"/>
              <a:cs typeface="方正公文黑体" panose="02000500000000000000" charset="-122"/>
            </a:endParaRPr>
          </a:p>
          <a:p>
            <a:r>
              <a:rPr lang="en-US" altLang="zh-CN" sz="1600" b="1" dirty="0">
                <a:latin typeface="方正公文黑体" panose="02000500000000000000" charset="-122"/>
                <a:ea typeface="方正公文黑体" panose="02000500000000000000" charset="-122"/>
                <a:cs typeface="方正公文黑体" panose="02000500000000000000" charset="-122"/>
              </a:rPr>
              <a:t>DTO</a:t>
            </a:r>
            <a:r>
              <a:rPr lang="zh-CN" altLang="en-US" sz="1600" b="1" dirty="0">
                <a:latin typeface="方正公文黑体" panose="02000500000000000000" charset="-122"/>
                <a:ea typeface="方正公文黑体" panose="02000500000000000000" charset="-122"/>
                <a:cs typeface="方正公文黑体" panose="02000500000000000000" charset="-122"/>
              </a:rPr>
              <a:t>层用于在不同系统层之间传输数据。</a:t>
            </a:r>
            <a:r>
              <a:rPr lang="en-US" altLang="zh-CN" sz="1600" b="1" dirty="0">
                <a:latin typeface="方正公文黑体" panose="02000500000000000000" charset="-122"/>
                <a:ea typeface="方正公文黑体" panose="02000500000000000000" charset="-122"/>
                <a:cs typeface="方正公文黑体" panose="02000500000000000000" charset="-122"/>
              </a:rPr>
              <a:t>DTO</a:t>
            </a:r>
            <a:r>
              <a:rPr lang="zh-CN" altLang="en-US" sz="1600" b="1" dirty="0">
                <a:latin typeface="方正公文黑体" panose="02000500000000000000" charset="-122"/>
                <a:ea typeface="方正公文黑体" panose="02000500000000000000" charset="-122"/>
                <a:cs typeface="方正公文黑体" panose="02000500000000000000" charset="-122"/>
              </a:rPr>
              <a:t>简化了数据传输过程，减少了网络负载，并提高了数据传输的安全性和效率。</a:t>
            </a:r>
            <a:endParaRPr lang="zh-CN" altLang="en-US" sz="1600" b="1" dirty="0">
              <a:latin typeface="方正公文黑体" panose="02000500000000000000" charset="-122"/>
              <a:ea typeface="方正公文黑体" panose="02000500000000000000" charset="-122"/>
              <a:cs typeface="方正公文黑体" panose="02000500000000000000" charset="-122"/>
            </a:endParaRPr>
          </a:p>
        </p:txBody>
      </p:sp>
      <p:cxnSp>
        <p:nvCxnSpPr>
          <p:cNvPr id="2" name="直接箭头连接符 1"/>
          <p:cNvCxnSpPr/>
          <p:nvPr/>
        </p:nvCxnSpPr>
        <p:spPr>
          <a:xfrm flipH="1">
            <a:off x="3352800" y="1818640"/>
            <a:ext cx="3178387" cy="343916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3" name="直接箭头连接符 2"/>
          <p:cNvCxnSpPr/>
          <p:nvPr/>
        </p:nvCxnSpPr>
        <p:spPr>
          <a:xfrm flipH="1">
            <a:off x="4368800" y="3352800"/>
            <a:ext cx="2172547" cy="292100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5" name="直接箭头连接符 4"/>
          <p:cNvCxnSpPr/>
          <p:nvPr/>
        </p:nvCxnSpPr>
        <p:spPr>
          <a:xfrm flipH="1" flipV="1">
            <a:off x="1016000" y="4343400"/>
            <a:ext cx="5464387" cy="41148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04"/>
          <p:cNvSpPr/>
          <p:nvPr/>
        </p:nvSpPr>
        <p:spPr>
          <a:xfrm>
            <a:off x="711260" y="2557569"/>
            <a:ext cx="4911772" cy="583565"/>
          </a:xfrm>
          <a:prstGeom prst="rect">
            <a:avLst/>
          </a:prstGeom>
        </p:spPr>
        <p:txBody>
          <a:bodyPr wrap="square">
            <a:spAutoFit/>
          </a:bodyPr>
          <a:lstStyle/>
          <a:p>
            <a:r>
              <a:rPr lang="zh-CN" altLang="en-US" sz="3200" b="1" dirty="0">
                <a:solidFill>
                  <a:srgbClr val="2F414B"/>
                </a:solidFill>
                <a:latin typeface="Arial" panose="020B0604020202020204" pitchFamily="34" charset="0"/>
                <a:ea typeface="微软雅黑" panose="020B0503020204020204" charset="-122"/>
                <a:cs typeface="+mn-ea"/>
                <a:sym typeface="Arial" panose="020B0604020202020204" pitchFamily="34" charset="0"/>
              </a:rPr>
              <a:t>登录注册系统</a:t>
            </a:r>
            <a:endParaRPr lang="zh-CN" altLang="en-US" sz="3200" b="1" dirty="0">
              <a:solidFill>
                <a:srgbClr val="2F414B"/>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8" name="文本框 17"/>
          <p:cNvSpPr txBox="1"/>
          <p:nvPr/>
        </p:nvSpPr>
        <p:spPr>
          <a:xfrm>
            <a:off x="4208688" y="317921"/>
            <a:ext cx="3758691" cy="58356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charset="-122"/>
                <a:ea typeface="微软雅黑" panose="020B0503020204020204" charset="-122"/>
              </a:defRPr>
            </a:lvl1pPr>
          </a:lstStyle>
          <a:p>
            <a:pPr defTabSz="914400">
              <a:lnSpc>
                <a:spcPct val="100000"/>
              </a:lnSpc>
              <a:defRPr/>
            </a:pPr>
            <a:r>
              <a:rPr lang="zh-CN" altLang="en-US" sz="3200" b="1" dirty="0">
                <a:solidFill>
                  <a:srgbClr val="2F414B"/>
                </a:solidFill>
                <a:latin typeface="Arial" panose="020B0604020202020204" pitchFamily="34" charset="0"/>
                <a:cs typeface="+mn-ea"/>
                <a:sym typeface="Arial" panose="020B0604020202020204" pitchFamily="34" charset="0"/>
              </a:rPr>
              <a:t>系统分析</a:t>
            </a:r>
            <a:endParaRPr lang="zh-CN" altLang="en-US" sz="3200" b="1" dirty="0">
              <a:solidFill>
                <a:srgbClr val="2F414B"/>
              </a:solidFill>
              <a:latin typeface="Arial" panose="020B0604020202020204" pitchFamily="34" charset="0"/>
              <a:cs typeface="+mn-ea"/>
              <a:sym typeface="Arial" panose="020B0604020202020204" pitchFamily="34" charset="0"/>
            </a:endParaRPr>
          </a:p>
        </p:txBody>
      </p:sp>
      <p:grpSp>
        <p:nvGrpSpPr>
          <p:cNvPr id="19" name="组合 18"/>
          <p:cNvGrpSpPr/>
          <p:nvPr/>
        </p:nvGrpSpPr>
        <p:grpSpPr>
          <a:xfrm>
            <a:off x="3077391" y="640517"/>
            <a:ext cx="6065788" cy="0"/>
            <a:chOff x="4615664" y="960506"/>
            <a:chExt cx="9102718" cy="0"/>
          </a:xfrm>
        </p:grpSpPr>
        <p:cxnSp>
          <p:nvCxnSpPr>
            <p:cNvPr id="20" name="321"/>
            <p:cNvCxnSpPr/>
            <p:nvPr/>
          </p:nvCxnSpPr>
          <p:spPr bwMode="auto">
            <a:xfrm flipH="1">
              <a:off x="4615664" y="960506"/>
              <a:ext cx="131467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3 22"/>
            <p:cNvCxnSpPr/>
            <p:nvPr/>
          </p:nvCxnSpPr>
          <p:spPr bwMode="auto">
            <a:xfrm flipH="1">
              <a:off x="12403703" y="960506"/>
              <a:ext cx="131467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711200" y="3327400"/>
            <a:ext cx="5792893" cy="1198880"/>
          </a:xfrm>
          <a:prstGeom prst="rect">
            <a:avLst/>
          </a:prstGeom>
          <a:noFill/>
        </p:spPr>
        <p:txBody>
          <a:bodyPr wrap="square" rtlCol="0" anchor="t">
            <a:spAutoFit/>
          </a:bodyPr>
          <a:lstStyle/>
          <a:p>
            <a:r>
              <a:rPr lang="zh-CN" altLang="en-US" sz="2400">
                <a:latin typeface="标准粗黑" panose="02000503000000000000" charset="-122"/>
                <a:ea typeface="标准粗黑" panose="02000503000000000000" charset="-122"/>
                <a:sym typeface="标准粗黑" panose="02000503000000000000" charset="-122"/>
              </a:rPr>
              <a:t>登录系统的主要功能是让用户，商家，外卖员可以通过安全可靠的方式来注册自己的账号并登录。</a:t>
            </a:r>
            <a:endParaRPr lang="zh-CN" altLang="en-US" sz="2400">
              <a:latin typeface="标准粗黑" panose="02000503000000000000" charset="-122"/>
              <a:ea typeface="标准粗黑" panose="02000503000000000000" charset="-122"/>
              <a:sym typeface="标准粗黑" panose="02000503000000000000" charset="-122"/>
            </a:endParaRPr>
          </a:p>
        </p:txBody>
      </p:sp>
      <p:pic>
        <p:nvPicPr>
          <p:cNvPr id="4" name="图片 3"/>
          <p:cNvPicPr>
            <a:picLocks noChangeAspect="1"/>
          </p:cNvPicPr>
          <p:nvPr/>
        </p:nvPicPr>
        <p:blipFill>
          <a:blip r:embed="rId1"/>
          <a:stretch>
            <a:fillRect/>
          </a:stretch>
        </p:blipFill>
        <p:spPr>
          <a:xfrm>
            <a:off x="7721600" y="2006600"/>
            <a:ext cx="3335020" cy="314621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3714327" y="317500"/>
            <a:ext cx="4762500" cy="58356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charset="-122"/>
                <a:ea typeface="微软雅黑" panose="020B0503020204020204" charset="-122"/>
              </a:defRPr>
            </a:lvl1pPr>
          </a:lstStyle>
          <a:p>
            <a:pPr>
              <a:lnSpc>
                <a:spcPct val="100000"/>
              </a:lnSpc>
              <a:defRPr/>
            </a:pPr>
            <a:r>
              <a:rPr lang="zh-CN" altLang="en-US" sz="3200" b="1" dirty="0">
                <a:solidFill>
                  <a:srgbClr val="2F414B"/>
                </a:solidFill>
                <a:latin typeface="Arial" panose="020B0604020202020204" pitchFamily="34" charset="0"/>
                <a:cs typeface="+mn-ea"/>
                <a:sym typeface="Arial" panose="020B0604020202020204" pitchFamily="34" charset="0"/>
              </a:rPr>
              <a:t>注册登录系统</a:t>
            </a:r>
            <a:endParaRPr lang="zh-CN" altLang="en-US" sz="3200" b="1" dirty="0">
              <a:solidFill>
                <a:srgbClr val="2F414B"/>
              </a:solidFill>
              <a:latin typeface="Arial" panose="020B0604020202020204" pitchFamily="34" charset="0"/>
              <a:cs typeface="+mn-ea"/>
              <a:sym typeface="Arial" panose="020B0604020202020204" pitchFamily="34" charset="0"/>
            </a:endParaRPr>
          </a:p>
        </p:txBody>
      </p:sp>
      <p:grpSp>
        <p:nvGrpSpPr>
          <p:cNvPr id="25" name="组合 24"/>
          <p:cNvGrpSpPr/>
          <p:nvPr/>
        </p:nvGrpSpPr>
        <p:grpSpPr>
          <a:xfrm>
            <a:off x="3077391" y="640517"/>
            <a:ext cx="6065788" cy="0"/>
            <a:chOff x="4615664" y="960506"/>
            <a:chExt cx="9102718" cy="0"/>
          </a:xfrm>
        </p:grpSpPr>
        <p:cxnSp>
          <p:nvCxnSpPr>
            <p:cNvPr id="26" name="321"/>
            <p:cNvCxnSpPr/>
            <p:nvPr/>
          </p:nvCxnSpPr>
          <p:spPr bwMode="auto">
            <a:xfrm flipH="1">
              <a:off x="4615664" y="960506"/>
              <a:ext cx="131467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3 22"/>
            <p:cNvCxnSpPr/>
            <p:nvPr/>
          </p:nvCxnSpPr>
          <p:spPr bwMode="auto">
            <a:xfrm flipH="1">
              <a:off x="12403703" y="960506"/>
              <a:ext cx="131467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8" name="文本框 7"/>
          <p:cNvSpPr txBox="1"/>
          <p:nvPr/>
        </p:nvSpPr>
        <p:spPr>
          <a:xfrm>
            <a:off x="8026400" y="3124200"/>
            <a:ext cx="4788747" cy="583565"/>
          </a:xfrm>
          <a:prstGeom prst="rect">
            <a:avLst/>
          </a:prstGeom>
          <a:noFill/>
        </p:spPr>
        <p:txBody>
          <a:bodyPr wrap="square" rtlCol="0" anchor="t">
            <a:spAutoFit/>
          </a:bodyPr>
          <a:lstStyle/>
          <a:p>
            <a:r>
              <a:rPr lang="zh-CN" altLang="en-US" sz="3200" dirty="0">
                <a:solidFill>
                  <a:schemeClr val="tx1">
                    <a:lumMod val="85000"/>
                    <a:lumOff val="15000"/>
                  </a:schemeClr>
                </a:solidFill>
                <a:latin typeface="标准粗黑" panose="02000503000000000000" charset="-122"/>
                <a:ea typeface="标准粗黑" panose="02000503000000000000" charset="-122"/>
                <a:cs typeface="Arabic Typesetting" panose="020B0604020202020204" pitchFamily="66" charset="-78"/>
                <a:sym typeface="Arial" panose="020B0604020202020204" pitchFamily="34" charset="0"/>
              </a:rPr>
              <a:t>注册登录时序图</a:t>
            </a:r>
            <a:endParaRPr lang="zh-CN" altLang="en-US" sz="3200" dirty="0">
              <a:solidFill>
                <a:schemeClr val="tx1">
                  <a:lumMod val="85000"/>
                  <a:lumOff val="15000"/>
                </a:schemeClr>
              </a:solidFill>
              <a:latin typeface="标准粗黑" panose="02000503000000000000" charset="-122"/>
              <a:ea typeface="标准粗黑" panose="02000503000000000000" charset="-122"/>
              <a:cs typeface="Arabic Typesetting" panose="020B0604020202020204" pitchFamily="66" charset="-78"/>
              <a:sym typeface="Arial" panose="020B0604020202020204" pitchFamily="34" charset="0"/>
            </a:endParaRPr>
          </a:p>
        </p:txBody>
      </p:sp>
      <p:pic>
        <p:nvPicPr>
          <p:cNvPr id="2" name="图片 1"/>
          <p:cNvPicPr>
            <a:picLocks noChangeAspect="1"/>
          </p:cNvPicPr>
          <p:nvPr/>
        </p:nvPicPr>
        <p:blipFill>
          <a:blip r:embed="rId1"/>
          <a:stretch>
            <a:fillRect/>
          </a:stretch>
        </p:blipFill>
        <p:spPr>
          <a:xfrm>
            <a:off x="406400" y="1193800"/>
            <a:ext cx="7388860" cy="5257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3714327" y="317500"/>
            <a:ext cx="4762500" cy="58356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charset="-122"/>
                <a:ea typeface="微软雅黑" panose="020B0503020204020204" charset="-122"/>
              </a:defRPr>
            </a:lvl1pPr>
          </a:lstStyle>
          <a:p>
            <a:pPr>
              <a:lnSpc>
                <a:spcPct val="100000"/>
              </a:lnSpc>
              <a:defRPr/>
            </a:pPr>
            <a:r>
              <a:rPr lang="zh-CN" altLang="en-US" sz="3200" b="1" dirty="0">
                <a:solidFill>
                  <a:srgbClr val="2F414B"/>
                </a:solidFill>
                <a:latin typeface="Arial" panose="020B0604020202020204" pitchFamily="34" charset="0"/>
                <a:cs typeface="+mn-ea"/>
                <a:sym typeface="Arial" panose="020B0604020202020204" pitchFamily="34" charset="0"/>
              </a:rPr>
              <a:t>注册登录系统</a:t>
            </a:r>
            <a:endParaRPr lang="zh-CN" altLang="en-US" sz="3200" b="1" dirty="0">
              <a:solidFill>
                <a:srgbClr val="2F414B"/>
              </a:solidFill>
              <a:latin typeface="Arial" panose="020B0604020202020204" pitchFamily="34" charset="0"/>
              <a:cs typeface="+mn-ea"/>
              <a:sym typeface="Arial" panose="020B0604020202020204" pitchFamily="34" charset="0"/>
            </a:endParaRPr>
          </a:p>
        </p:txBody>
      </p:sp>
      <p:grpSp>
        <p:nvGrpSpPr>
          <p:cNvPr id="25" name="组合 24"/>
          <p:cNvGrpSpPr/>
          <p:nvPr/>
        </p:nvGrpSpPr>
        <p:grpSpPr>
          <a:xfrm>
            <a:off x="3077391" y="640517"/>
            <a:ext cx="6065788" cy="0"/>
            <a:chOff x="4615664" y="960506"/>
            <a:chExt cx="9102718" cy="0"/>
          </a:xfrm>
        </p:grpSpPr>
        <p:cxnSp>
          <p:nvCxnSpPr>
            <p:cNvPr id="26" name="321"/>
            <p:cNvCxnSpPr/>
            <p:nvPr/>
          </p:nvCxnSpPr>
          <p:spPr bwMode="auto">
            <a:xfrm flipH="1">
              <a:off x="4615664" y="960506"/>
              <a:ext cx="131467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3 22"/>
            <p:cNvCxnSpPr/>
            <p:nvPr/>
          </p:nvCxnSpPr>
          <p:spPr bwMode="auto">
            <a:xfrm flipH="1">
              <a:off x="12403703" y="960506"/>
              <a:ext cx="131467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8" name="文本框 7"/>
          <p:cNvSpPr txBox="1"/>
          <p:nvPr/>
        </p:nvSpPr>
        <p:spPr>
          <a:xfrm>
            <a:off x="6096000" y="3170767"/>
            <a:ext cx="4788747" cy="583565"/>
          </a:xfrm>
          <a:prstGeom prst="rect">
            <a:avLst/>
          </a:prstGeom>
          <a:noFill/>
        </p:spPr>
        <p:txBody>
          <a:bodyPr wrap="square" rtlCol="0" anchor="t">
            <a:spAutoFit/>
          </a:bodyPr>
          <a:lstStyle/>
          <a:p>
            <a:r>
              <a:rPr lang="zh-CN" altLang="en-US" sz="3200" dirty="0">
                <a:solidFill>
                  <a:schemeClr val="tx1">
                    <a:lumMod val="85000"/>
                    <a:lumOff val="15000"/>
                  </a:schemeClr>
                </a:solidFill>
                <a:latin typeface="标准粗黑" panose="02000503000000000000" charset="-122"/>
                <a:ea typeface="标准粗黑" panose="02000503000000000000" charset="-122"/>
                <a:cs typeface="Arabic Typesetting" panose="020B0604020202020204" pitchFamily="66" charset="-78"/>
                <a:sym typeface="Arial" panose="020B0604020202020204" pitchFamily="34" charset="0"/>
              </a:rPr>
              <a:t>注册登录类图</a:t>
            </a:r>
            <a:endParaRPr lang="zh-CN" altLang="en-US" sz="3200" dirty="0">
              <a:solidFill>
                <a:schemeClr val="tx1">
                  <a:lumMod val="85000"/>
                  <a:lumOff val="15000"/>
                </a:schemeClr>
              </a:solidFill>
              <a:latin typeface="标准粗黑" panose="02000503000000000000" charset="-122"/>
              <a:ea typeface="标准粗黑" panose="02000503000000000000" charset="-122"/>
              <a:cs typeface="Arabic Typesetting" panose="020B0604020202020204" pitchFamily="66" charset="-78"/>
              <a:sym typeface="Arial" panose="020B0604020202020204" pitchFamily="34" charset="0"/>
            </a:endParaRPr>
          </a:p>
        </p:txBody>
      </p:sp>
      <p:pic>
        <p:nvPicPr>
          <p:cNvPr id="2" name="图片 1"/>
          <p:cNvPicPr>
            <a:picLocks noChangeAspect="1"/>
          </p:cNvPicPr>
          <p:nvPr/>
        </p:nvPicPr>
        <p:blipFill>
          <a:blip r:embed="rId1"/>
          <a:stretch>
            <a:fillRect/>
          </a:stretch>
        </p:blipFill>
        <p:spPr>
          <a:xfrm>
            <a:off x="711200" y="990600"/>
            <a:ext cx="5095240" cy="5600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04"/>
          <p:cNvSpPr/>
          <p:nvPr/>
        </p:nvSpPr>
        <p:spPr>
          <a:xfrm>
            <a:off x="711260" y="2557569"/>
            <a:ext cx="4911772" cy="583565"/>
          </a:xfrm>
          <a:prstGeom prst="rect">
            <a:avLst/>
          </a:prstGeom>
        </p:spPr>
        <p:txBody>
          <a:bodyPr wrap="square">
            <a:spAutoFit/>
          </a:bodyPr>
          <a:lstStyle/>
          <a:p>
            <a:r>
              <a:rPr lang="zh-CN" altLang="en-US" sz="3200" b="1" dirty="0">
                <a:solidFill>
                  <a:srgbClr val="2F414B"/>
                </a:solidFill>
                <a:latin typeface="Arial" panose="020B0604020202020204" pitchFamily="34" charset="0"/>
                <a:ea typeface="微软雅黑" panose="020B0503020204020204" charset="-122"/>
                <a:cs typeface="+mn-ea"/>
                <a:sym typeface="Arial" panose="020B0604020202020204" pitchFamily="34" charset="0"/>
              </a:rPr>
              <a:t>商家管理菜单系统</a:t>
            </a:r>
            <a:endParaRPr lang="zh-CN" altLang="en-US" sz="3200" b="1" dirty="0">
              <a:solidFill>
                <a:srgbClr val="2F414B"/>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8" name="文本框 17"/>
          <p:cNvSpPr txBox="1"/>
          <p:nvPr/>
        </p:nvSpPr>
        <p:spPr>
          <a:xfrm>
            <a:off x="4208688" y="317921"/>
            <a:ext cx="3758691" cy="58356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charset="-122"/>
                <a:ea typeface="微软雅黑" panose="020B0503020204020204" charset="-122"/>
              </a:defRPr>
            </a:lvl1pPr>
          </a:lstStyle>
          <a:p>
            <a:pPr defTabSz="914400">
              <a:lnSpc>
                <a:spcPct val="100000"/>
              </a:lnSpc>
              <a:defRPr/>
            </a:pPr>
            <a:r>
              <a:rPr lang="zh-CN" altLang="en-US" sz="3200" b="1" dirty="0">
                <a:solidFill>
                  <a:srgbClr val="2F414B"/>
                </a:solidFill>
                <a:latin typeface="Arial" panose="020B0604020202020204" pitchFamily="34" charset="0"/>
                <a:cs typeface="+mn-ea"/>
                <a:sym typeface="Arial" panose="020B0604020202020204" pitchFamily="34" charset="0"/>
              </a:rPr>
              <a:t>系统分析</a:t>
            </a:r>
            <a:endParaRPr lang="zh-CN" altLang="en-US" sz="3200" b="1" dirty="0">
              <a:solidFill>
                <a:srgbClr val="2F414B"/>
              </a:solidFill>
              <a:latin typeface="Arial" panose="020B0604020202020204" pitchFamily="34" charset="0"/>
              <a:cs typeface="+mn-ea"/>
              <a:sym typeface="Arial" panose="020B0604020202020204" pitchFamily="34" charset="0"/>
            </a:endParaRPr>
          </a:p>
        </p:txBody>
      </p:sp>
      <p:grpSp>
        <p:nvGrpSpPr>
          <p:cNvPr id="19" name="组合 18"/>
          <p:cNvGrpSpPr/>
          <p:nvPr/>
        </p:nvGrpSpPr>
        <p:grpSpPr>
          <a:xfrm>
            <a:off x="3077391" y="640517"/>
            <a:ext cx="6065788" cy="0"/>
            <a:chOff x="4615664" y="960506"/>
            <a:chExt cx="9102718" cy="0"/>
          </a:xfrm>
        </p:grpSpPr>
        <p:cxnSp>
          <p:nvCxnSpPr>
            <p:cNvPr id="20" name="321"/>
            <p:cNvCxnSpPr/>
            <p:nvPr/>
          </p:nvCxnSpPr>
          <p:spPr bwMode="auto">
            <a:xfrm flipH="1">
              <a:off x="4615664" y="960506"/>
              <a:ext cx="131467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3 22"/>
            <p:cNvCxnSpPr/>
            <p:nvPr/>
          </p:nvCxnSpPr>
          <p:spPr bwMode="auto">
            <a:xfrm flipH="1">
              <a:off x="12403703" y="960506"/>
              <a:ext cx="131467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711200" y="3327400"/>
            <a:ext cx="5792893" cy="1198880"/>
          </a:xfrm>
          <a:prstGeom prst="rect">
            <a:avLst/>
          </a:prstGeom>
          <a:noFill/>
        </p:spPr>
        <p:txBody>
          <a:bodyPr wrap="square" rtlCol="0" anchor="t">
            <a:spAutoFit/>
          </a:bodyPr>
          <a:lstStyle/>
          <a:p>
            <a:r>
              <a:rPr lang="zh-CN" altLang="en-US" sz="2400">
                <a:latin typeface="标准粗黑" panose="02000503000000000000" charset="-122"/>
                <a:ea typeface="标准粗黑" panose="02000503000000000000" charset="-122"/>
                <a:sym typeface="标准粗黑" panose="02000503000000000000" charset="-122"/>
              </a:rPr>
              <a:t>商家管理菜单系统可以让商家自由地修改，添加和删除自己展示的菜品，方便了商家的及时调整。</a:t>
            </a:r>
            <a:endParaRPr lang="zh-CN" altLang="en-US" sz="2400">
              <a:latin typeface="标准粗黑" panose="02000503000000000000" charset="-122"/>
              <a:ea typeface="标准粗黑" panose="02000503000000000000" charset="-122"/>
              <a:sym typeface="标准粗黑" panose="02000503000000000000" charset="-122"/>
            </a:endParaRPr>
          </a:p>
        </p:txBody>
      </p:sp>
      <p:pic>
        <p:nvPicPr>
          <p:cNvPr id="6" name="图片 5"/>
          <p:cNvPicPr>
            <a:picLocks noChangeAspect="1"/>
          </p:cNvPicPr>
          <p:nvPr/>
        </p:nvPicPr>
        <p:blipFill>
          <a:blip r:embed="rId1"/>
          <a:stretch>
            <a:fillRect/>
          </a:stretch>
        </p:blipFill>
        <p:spPr>
          <a:xfrm>
            <a:off x="6504305" y="1518920"/>
            <a:ext cx="5247005" cy="32683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3714327" y="317500"/>
            <a:ext cx="4762500" cy="58356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charset="-122"/>
                <a:ea typeface="微软雅黑" panose="020B0503020204020204" charset="-122"/>
              </a:defRPr>
            </a:lvl1pPr>
          </a:lstStyle>
          <a:p>
            <a:pPr>
              <a:lnSpc>
                <a:spcPct val="100000"/>
              </a:lnSpc>
              <a:defRPr/>
            </a:pPr>
            <a:r>
              <a:rPr lang="zh-CN" altLang="en-US" sz="3200" b="1" dirty="0">
                <a:solidFill>
                  <a:srgbClr val="2F414B"/>
                </a:solidFill>
                <a:latin typeface="Arial" panose="020B0604020202020204" pitchFamily="34" charset="0"/>
                <a:cs typeface="+mn-ea"/>
                <a:sym typeface="Arial" panose="020B0604020202020204" pitchFamily="34" charset="0"/>
              </a:rPr>
              <a:t>商家管理菜单系统</a:t>
            </a:r>
            <a:endParaRPr lang="zh-CN" altLang="en-US" sz="3200" b="1" dirty="0">
              <a:solidFill>
                <a:srgbClr val="2F414B"/>
              </a:solidFill>
              <a:latin typeface="Arial" panose="020B0604020202020204" pitchFamily="34" charset="0"/>
              <a:cs typeface="+mn-ea"/>
              <a:sym typeface="Arial" panose="020B0604020202020204" pitchFamily="34" charset="0"/>
            </a:endParaRPr>
          </a:p>
        </p:txBody>
      </p:sp>
      <p:grpSp>
        <p:nvGrpSpPr>
          <p:cNvPr id="25" name="组合 24"/>
          <p:cNvGrpSpPr/>
          <p:nvPr/>
        </p:nvGrpSpPr>
        <p:grpSpPr>
          <a:xfrm>
            <a:off x="3077391" y="640517"/>
            <a:ext cx="6065788" cy="0"/>
            <a:chOff x="4615664" y="960506"/>
            <a:chExt cx="9102718" cy="0"/>
          </a:xfrm>
        </p:grpSpPr>
        <p:cxnSp>
          <p:nvCxnSpPr>
            <p:cNvPr id="26" name="321"/>
            <p:cNvCxnSpPr/>
            <p:nvPr/>
          </p:nvCxnSpPr>
          <p:spPr bwMode="auto">
            <a:xfrm flipH="1">
              <a:off x="4615664" y="960506"/>
              <a:ext cx="131467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3 22"/>
            <p:cNvCxnSpPr/>
            <p:nvPr/>
          </p:nvCxnSpPr>
          <p:spPr bwMode="auto">
            <a:xfrm flipH="1">
              <a:off x="12403703" y="960506"/>
              <a:ext cx="131467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8" name="文本框 7"/>
          <p:cNvSpPr txBox="1"/>
          <p:nvPr/>
        </p:nvSpPr>
        <p:spPr>
          <a:xfrm>
            <a:off x="8026400" y="3124200"/>
            <a:ext cx="4788747" cy="583565"/>
          </a:xfrm>
          <a:prstGeom prst="rect">
            <a:avLst/>
          </a:prstGeom>
          <a:noFill/>
        </p:spPr>
        <p:txBody>
          <a:bodyPr wrap="square" rtlCol="0" anchor="t">
            <a:spAutoFit/>
          </a:bodyPr>
          <a:lstStyle/>
          <a:p>
            <a:r>
              <a:rPr lang="zh-CN" altLang="en-US" sz="3200" dirty="0">
                <a:solidFill>
                  <a:schemeClr val="tx1">
                    <a:lumMod val="85000"/>
                    <a:lumOff val="15000"/>
                  </a:schemeClr>
                </a:solidFill>
                <a:latin typeface="标准粗黑" panose="02000503000000000000" charset="-122"/>
                <a:ea typeface="标准粗黑" panose="02000503000000000000" charset="-122"/>
                <a:cs typeface="Arabic Typesetting" panose="020B0604020202020204" pitchFamily="66" charset="-78"/>
                <a:sym typeface="Arial" panose="020B0604020202020204" pitchFamily="34" charset="0"/>
              </a:rPr>
              <a:t>商家管理菜单时序图</a:t>
            </a:r>
            <a:endParaRPr lang="zh-CN" altLang="en-US" sz="3200" dirty="0">
              <a:solidFill>
                <a:schemeClr val="tx1">
                  <a:lumMod val="85000"/>
                  <a:lumOff val="15000"/>
                </a:schemeClr>
              </a:solidFill>
              <a:latin typeface="标准粗黑" panose="02000503000000000000" charset="-122"/>
              <a:ea typeface="标准粗黑" panose="02000503000000000000" charset="-122"/>
              <a:cs typeface="Arabic Typesetting" panose="020B0604020202020204" pitchFamily="66" charset="-78"/>
              <a:sym typeface="Arial" panose="020B0604020202020204" pitchFamily="34" charset="0"/>
            </a:endParaRPr>
          </a:p>
        </p:txBody>
      </p:sp>
      <p:pic>
        <p:nvPicPr>
          <p:cNvPr id="3" name="图片 2"/>
          <p:cNvPicPr>
            <a:picLocks noChangeAspect="1"/>
          </p:cNvPicPr>
          <p:nvPr/>
        </p:nvPicPr>
        <p:blipFill>
          <a:blip r:embed="rId1"/>
          <a:stretch>
            <a:fillRect/>
          </a:stretch>
        </p:blipFill>
        <p:spPr>
          <a:xfrm>
            <a:off x="1219200" y="787400"/>
            <a:ext cx="5162127" cy="59232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3714327" y="317500"/>
            <a:ext cx="4762500" cy="58356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charset="-122"/>
                <a:ea typeface="微软雅黑" panose="020B0503020204020204" charset="-122"/>
              </a:defRPr>
            </a:lvl1pPr>
          </a:lstStyle>
          <a:p>
            <a:pPr>
              <a:lnSpc>
                <a:spcPct val="100000"/>
              </a:lnSpc>
              <a:defRPr/>
            </a:pPr>
            <a:r>
              <a:rPr lang="zh-CN" altLang="en-US" sz="3200" b="1" dirty="0">
                <a:solidFill>
                  <a:srgbClr val="2F414B"/>
                </a:solidFill>
                <a:latin typeface="Arial" panose="020B0604020202020204" pitchFamily="34" charset="0"/>
                <a:cs typeface="+mn-ea"/>
                <a:sym typeface="Arial" panose="020B0604020202020204" pitchFamily="34" charset="0"/>
              </a:rPr>
              <a:t>商家管理菜单系统</a:t>
            </a:r>
            <a:endParaRPr lang="zh-CN" altLang="en-US" sz="3200" b="1" dirty="0">
              <a:solidFill>
                <a:srgbClr val="2F414B"/>
              </a:solidFill>
              <a:latin typeface="Arial" panose="020B0604020202020204" pitchFamily="34" charset="0"/>
              <a:cs typeface="+mn-ea"/>
              <a:sym typeface="Arial" panose="020B0604020202020204" pitchFamily="34" charset="0"/>
            </a:endParaRPr>
          </a:p>
        </p:txBody>
      </p:sp>
      <p:grpSp>
        <p:nvGrpSpPr>
          <p:cNvPr id="25" name="组合 24"/>
          <p:cNvGrpSpPr/>
          <p:nvPr/>
        </p:nvGrpSpPr>
        <p:grpSpPr>
          <a:xfrm>
            <a:off x="3077391" y="640517"/>
            <a:ext cx="6065788" cy="0"/>
            <a:chOff x="4615664" y="960506"/>
            <a:chExt cx="9102718" cy="0"/>
          </a:xfrm>
        </p:grpSpPr>
        <p:cxnSp>
          <p:nvCxnSpPr>
            <p:cNvPr id="26" name="321"/>
            <p:cNvCxnSpPr/>
            <p:nvPr/>
          </p:nvCxnSpPr>
          <p:spPr bwMode="auto">
            <a:xfrm flipH="1">
              <a:off x="4615664" y="960506"/>
              <a:ext cx="131467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3 22"/>
            <p:cNvCxnSpPr/>
            <p:nvPr/>
          </p:nvCxnSpPr>
          <p:spPr bwMode="auto">
            <a:xfrm flipH="1">
              <a:off x="12403703" y="960506"/>
              <a:ext cx="131467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8" name="文本框 7"/>
          <p:cNvSpPr txBox="1"/>
          <p:nvPr/>
        </p:nvSpPr>
        <p:spPr>
          <a:xfrm>
            <a:off x="6096000" y="3170767"/>
            <a:ext cx="4788747" cy="583565"/>
          </a:xfrm>
          <a:prstGeom prst="rect">
            <a:avLst/>
          </a:prstGeom>
          <a:noFill/>
        </p:spPr>
        <p:txBody>
          <a:bodyPr wrap="square" rtlCol="0" anchor="t">
            <a:spAutoFit/>
          </a:bodyPr>
          <a:lstStyle/>
          <a:p>
            <a:r>
              <a:rPr lang="zh-CN" altLang="en-US" sz="3200" dirty="0">
                <a:solidFill>
                  <a:schemeClr val="tx1">
                    <a:lumMod val="85000"/>
                    <a:lumOff val="15000"/>
                  </a:schemeClr>
                </a:solidFill>
                <a:latin typeface="标准粗黑" panose="02000503000000000000" charset="-122"/>
                <a:ea typeface="标准粗黑" panose="02000503000000000000" charset="-122"/>
                <a:cs typeface="Arabic Typesetting" panose="020B0604020202020204" pitchFamily="66" charset="-78"/>
                <a:sym typeface="Arial" panose="020B0604020202020204" pitchFamily="34" charset="0"/>
              </a:rPr>
              <a:t>商家管理菜单类图</a:t>
            </a:r>
            <a:endParaRPr lang="zh-CN" altLang="en-US" sz="3200" dirty="0">
              <a:solidFill>
                <a:schemeClr val="tx1">
                  <a:lumMod val="85000"/>
                  <a:lumOff val="15000"/>
                </a:schemeClr>
              </a:solidFill>
              <a:latin typeface="标准粗黑" panose="02000503000000000000" charset="-122"/>
              <a:ea typeface="标准粗黑" panose="02000503000000000000" charset="-122"/>
              <a:cs typeface="Arabic Typesetting" panose="020B0604020202020204" pitchFamily="66" charset="-78"/>
              <a:sym typeface="Arial" panose="020B0604020202020204" pitchFamily="34" charset="0"/>
            </a:endParaRPr>
          </a:p>
        </p:txBody>
      </p:sp>
      <p:pic>
        <p:nvPicPr>
          <p:cNvPr id="3" name="图片 2" descr="diagram (3)"/>
          <p:cNvPicPr>
            <a:picLocks noChangeAspect="1"/>
          </p:cNvPicPr>
          <p:nvPr/>
        </p:nvPicPr>
        <p:blipFill>
          <a:blip r:embed="rId1"/>
          <a:stretch>
            <a:fillRect/>
          </a:stretch>
        </p:blipFill>
        <p:spPr>
          <a:xfrm>
            <a:off x="508000" y="889000"/>
            <a:ext cx="5333153" cy="569806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04"/>
          <p:cNvSpPr/>
          <p:nvPr/>
        </p:nvSpPr>
        <p:spPr>
          <a:xfrm>
            <a:off x="711260" y="2557569"/>
            <a:ext cx="4911772" cy="583565"/>
          </a:xfrm>
          <a:prstGeom prst="rect">
            <a:avLst/>
          </a:prstGeom>
        </p:spPr>
        <p:txBody>
          <a:bodyPr wrap="square">
            <a:spAutoFit/>
          </a:bodyPr>
          <a:lstStyle/>
          <a:p>
            <a:r>
              <a:rPr lang="zh-CN" altLang="en-US" sz="3200" b="1" dirty="0">
                <a:solidFill>
                  <a:srgbClr val="2F414B"/>
                </a:solidFill>
                <a:latin typeface="Arial" panose="020B0604020202020204" pitchFamily="34" charset="0"/>
                <a:ea typeface="微软雅黑" panose="020B0503020204020204" charset="-122"/>
                <a:cs typeface="+mn-ea"/>
                <a:sym typeface="Arial" panose="020B0604020202020204" pitchFamily="34" charset="0"/>
              </a:rPr>
              <a:t>用户个人信息管理系统</a:t>
            </a:r>
            <a:endParaRPr lang="zh-CN" altLang="en-US" sz="3200" b="1" dirty="0">
              <a:solidFill>
                <a:srgbClr val="2F414B"/>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8" name="文本框 17"/>
          <p:cNvSpPr txBox="1"/>
          <p:nvPr/>
        </p:nvSpPr>
        <p:spPr>
          <a:xfrm>
            <a:off x="4208688" y="317921"/>
            <a:ext cx="3758691" cy="58356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charset="-122"/>
                <a:ea typeface="微软雅黑" panose="020B0503020204020204" charset="-122"/>
              </a:defRPr>
            </a:lvl1pPr>
          </a:lstStyle>
          <a:p>
            <a:pPr defTabSz="914400">
              <a:lnSpc>
                <a:spcPct val="100000"/>
              </a:lnSpc>
              <a:defRPr/>
            </a:pPr>
            <a:r>
              <a:rPr lang="zh-CN" altLang="en-US" sz="3200" b="1" dirty="0">
                <a:solidFill>
                  <a:srgbClr val="2F414B"/>
                </a:solidFill>
                <a:latin typeface="Arial" panose="020B0604020202020204" pitchFamily="34" charset="0"/>
                <a:cs typeface="+mn-ea"/>
                <a:sym typeface="Arial" panose="020B0604020202020204" pitchFamily="34" charset="0"/>
              </a:rPr>
              <a:t>系统分析</a:t>
            </a:r>
            <a:endParaRPr lang="zh-CN" altLang="en-US" sz="3200" b="1" dirty="0">
              <a:solidFill>
                <a:srgbClr val="2F414B"/>
              </a:solidFill>
              <a:latin typeface="Arial" panose="020B0604020202020204" pitchFamily="34" charset="0"/>
              <a:cs typeface="+mn-ea"/>
              <a:sym typeface="Arial" panose="020B0604020202020204" pitchFamily="34" charset="0"/>
            </a:endParaRPr>
          </a:p>
        </p:txBody>
      </p:sp>
      <p:grpSp>
        <p:nvGrpSpPr>
          <p:cNvPr id="19" name="组合 18"/>
          <p:cNvGrpSpPr/>
          <p:nvPr/>
        </p:nvGrpSpPr>
        <p:grpSpPr>
          <a:xfrm>
            <a:off x="3077391" y="640517"/>
            <a:ext cx="6065788" cy="0"/>
            <a:chOff x="4615664" y="960506"/>
            <a:chExt cx="9102718" cy="0"/>
          </a:xfrm>
        </p:grpSpPr>
        <p:cxnSp>
          <p:nvCxnSpPr>
            <p:cNvPr id="20" name="321"/>
            <p:cNvCxnSpPr/>
            <p:nvPr/>
          </p:nvCxnSpPr>
          <p:spPr bwMode="auto">
            <a:xfrm flipH="1">
              <a:off x="4615664" y="960506"/>
              <a:ext cx="131467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3 22"/>
            <p:cNvCxnSpPr/>
            <p:nvPr/>
          </p:nvCxnSpPr>
          <p:spPr bwMode="auto">
            <a:xfrm flipH="1">
              <a:off x="12403703" y="960506"/>
              <a:ext cx="131467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711200" y="3327400"/>
            <a:ext cx="5792893" cy="1198880"/>
          </a:xfrm>
          <a:prstGeom prst="rect">
            <a:avLst/>
          </a:prstGeom>
          <a:noFill/>
        </p:spPr>
        <p:txBody>
          <a:bodyPr wrap="square" rtlCol="0" anchor="t">
            <a:spAutoFit/>
          </a:bodyPr>
          <a:lstStyle/>
          <a:p>
            <a:r>
              <a:rPr lang="zh-CN" altLang="en-US" sz="2400">
                <a:latin typeface="标准粗黑" panose="02000503000000000000" charset="-122"/>
                <a:ea typeface="标准粗黑" panose="02000503000000000000" charset="-122"/>
                <a:sym typeface="标准粗黑" panose="02000503000000000000" charset="-122"/>
              </a:rPr>
              <a:t>用户个人信息管理系统的主要功能是帮助用户管理和更新自己的个人信息，包括基本信息、联系方式等。</a:t>
            </a:r>
            <a:endParaRPr lang="zh-CN" altLang="en-US" sz="2400">
              <a:latin typeface="标准粗黑" panose="02000503000000000000" charset="-122"/>
              <a:ea typeface="标准粗黑" panose="02000503000000000000" charset="-122"/>
              <a:sym typeface="标准粗黑" panose="02000503000000000000" charset="-122"/>
            </a:endParaRPr>
          </a:p>
        </p:txBody>
      </p:sp>
      <p:pic>
        <p:nvPicPr>
          <p:cNvPr id="2" name="图片 1"/>
          <p:cNvPicPr>
            <a:picLocks noChangeAspect="1"/>
          </p:cNvPicPr>
          <p:nvPr/>
        </p:nvPicPr>
        <p:blipFill>
          <a:blip r:embed="rId1">
            <a:clrChange>
              <a:clrFrom>
                <a:srgbClr val="EEEEEE">
                  <a:alpha val="100000"/>
                </a:srgbClr>
              </a:clrFrom>
              <a:clrTo>
                <a:srgbClr val="EEEEEE">
                  <a:alpha val="100000"/>
                  <a:alpha val="0"/>
                </a:srgbClr>
              </a:clrTo>
            </a:clrChange>
          </a:blip>
          <a:stretch>
            <a:fillRect/>
          </a:stretch>
        </p:blipFill>
        <p:spPr>
          <a:xfrm>
            <a:off x="7119620" y="2108200"/>
            <a:ext cx="3713480" cy="2971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3714327" y="317500"/>
            <a:ext cx="4762500" cy="58356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charset="-122"/>
                <a:ea typeface="微软雅黑" panose="020B0503020204020204" charset="-122"/>
              </a:defRPr>
            </a:lvl1pPr>
          </a:lstStyle>
          <a:p>
            <a:pPr>
              <a:lnSpc>
                <a:spcPct val="100000"/>
              </a:lnSpc>
              <a:defRPr/>
            </a:pPr>
            <a:r>
              <a:rPr lang="zh-CN" altLang="en-US" sz="3200" b="1" dirty="0">
                <a:solidFill>
                  <a:srgbClr val="2F414B"/>
                </a:solidFill>
                <a:latin typeface="Arial" panose="020B0604020202020204" pitchFamily="34" charset="0"/>
                <a:cs typeface="+mn-ea"/>
                <a:sym typeface="Arial" panose="020B0604020202020204" pitchFamily="34" charset="0"/>
              </a:rPr>
              <a:t>用户个人信息管理系统</a:t>
            </a:r>
            <a:endParaRPr lang="zh-CN" altLang="en-US" sz="3200" b="1" dirty="0">
              <a:solidFill>
                <a:srgbClr val="2F414B"/>
              </a:solidFill>
              <a:latin typeface="Arial" panose="020B0604020202020204" pitchFamily="34" charset="0"/>
              <a:cs typeface="+mn-ea"/>
              <a:sym typeface="Arial" panose="020B0604020202020204" pitchFamily="34" charset="0"/>
            </a:endParaRPr>
          </a:p>
        </p:txBody>
      </p:sp>
      <p:grpSp>
        <p:nvGrpSpPr>
          <p:cNvPr id="25" name="组合 24"/>
          <p:cNvGrpSpPr/>
          <p:nvPr/>
        </p:nvGrpSpPr>
        <p:grpSpPr>
          <a:xfrm>
            <a:off x="3077391" y="640517"/>
            <a:ext cx="6065788" cy="0"/>
            <a:chOff x="4615664" y="960506"/>
            <a:chExt cx="9102718" cy="0"/>
          </a:xfrm>
        </p:grpSpPr>
        <p:cxnSp>
          <p:nvCxnSpPr>
            <p:cNvPr id="26" name="321"/>
            <p:cNvCxnSpPr/>
            <p:nvPr/>
          </p:nvCxnSpPr>
          <p:spPr bwMode="auto">
            <a:xfrm flipH="1">
              <a:off x="4615664" y="960506"/>
              <a:ext cx="131467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3 22"/>
            <p:cNvCxnSpPr/>
            <p:nvPr/>
          </p:nvCxnSpPr>
          <p:spPr bwMode="auto">
            <a:xfrm flipH="1">
              <a:off x="12403703" y="960506"/>
              <a:ext cx="131467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8" name="文本框 7"/>
          <p:cNvSpPr txBox="1"/>
          <p:nvPr/>
        </p:nvSpPr>
        <p:spPr>
          <a:xfrm>
            <a:off x="6908800" y="3124200"/>
            <a:ext cx="4788747" cy="583565"/>
          </a:xfrm>
          <a:prstGeom prst="rect">
            <a:avLst/>
          </a:prstGeom>
          <a:noFill/>
        </p:spPr>
        <p:txBody>
          <a:bodyPr wrap="square" rtlCol="0" anchor="t">
            <a:spAutoFit/>
          </a:bodyPr>
          <a:lstStyle/>
          <a:p>
            <a:r>
              <a:rPr lang="zh-CN" altLang="en-US" sz="3200" dirty="0">
                <a:solidFill>
                  <a:schemeClr val="tx1">
                    <a:lumMod val="85000"/>
                    <a:lumOff val="15000"/>
                  </a:schemeClr>
                </a:solidFill>
                <a:latin typeface="标准粗黑" panose="02000503000000000000" charset="-122"/>
                <a:ea typeface="标准粗黑" panose="02000503000000000000" charset="-122"/>
                <a:cs typeface="Arabic Typesetting" panose="020B0604020202020204" pitchFamily="66" charset="-78"/>
                <a:sym typeface="Arial" panose="020B0604020202020204" pitchFamily="34" charset="0"/>
              </a:rPr>
              <a:t>用户个人信息管理时序图</a:t>
            </a:r>
            <a:endParaRPr lang="zh-CN" altLang="en-US" sz="3200" dirty="0">
              <a:solidFill>
                <a:schemeClr val="tx1">
                  <a:lumMod val="85000"/>
                  <a:lumOff val="15000"/>
                </a:schemeClr>
              </a:solidFill>
              <a:latin typeface="标准粗黑" panose="02000503000000000000" charset="-122"/>
              <a:ea typeface="标准粗黑" panose="02000503000000000000" charset="-122"/>
              <a:cs typeface="Arabic Typesetting" panose="020B0604020202020204" pitchFamily="66" charset="-78"/>
              <a:sym typeface="Arial" panose="020B0604020202020204" pitchFamily="34" charset="0"/>
            </a:endParaRPr>
          </a:p>
        </p:txBody>
      </p:sp>
      <p:pic>
        <p:nvPicPr>
          <p:cNvPr id="3" name="图片 2" descr="用户修改个人信息-时态图.drawio (2)"/>
          <p:cNvPicPr>
            <a:picLocks noChangeAspect="1"/>
          </p:cNvPicPr>
          <p:nvPr/>
        </p:nvPicPr>
        <p:blipFill>
          <a:blip r:embed="rId1"/>
          <a:stretch>
            <a:fillRect/>
          </a:stretch>
        </p:blipFill>
        <p:spPr>
          <a:xfrm>
            <a:off x="296333" y="1295400"/>
            <a:ext cx="6438053" cy="471085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017"/>
          <p:cNvPicPr>
            <a:picLocks noChangeAspect="1"/>
          </p:cNvPicPr>
          <p:nvPr/>
        </p:nvPicPr>
        <p:blipFill>
          <a:blip r:embed="rId1"/>
          <a:stretch>
            <a:fillRect/>
          </a:stretch>
        </p:blipFill>
        <p:spPr>
          <a:xfrm>
            <a:off x="807757" y="2353397"/>
            <a:ext cx="5515491" cy="3165087"/>
          </a:xfrm>
          <a:prstGeom prst="rect">
            <a:avLst/>
          </a:prstGeom>
        </p:spPr>
      </p:pic>
      <p:grpSp>
        <p:nvGrpSpPr>
          <p:cNvPr id="16" name="组合 15"/>
          <p:cNvGrpSpPr/>
          <p:nvPr/>
        </p:nvGrpSpPr>
        <p:grpSpPr bwMode="auto">
          <a:xfrm>
            <a:off x="6831372" y="2203685"/>
            <a:ext cx="3948924" cy="2797924"/>
            <a:chOff x="2986687" y="581394"/>
            <a:chExt cx="3044716" cy="2098743"/>
          </a:xfrm>
        </p:grpSpPr>
        <p:sp>
          <p:nvSpPr>
            <p:cNvPr id="19" name="文本框 66"/>
            <p:cNvSpPr txBox="1">
              <a:spLocks noChangeArrowheads="1"/>
            </p:cNvSpPr>
            <p:nvPr/>
          </p:nvSpPr>
          <p:spPr bwMode="auto">
            <a:xfrm>
              <a:off x="2989864" y="1226414"/>
              <a:ext cx="3041539" cy="145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charset="0"/>
                  <a:ea typeface="宋体" panose="02010600030101010101" pitchFamily="2" charset="-122"/>
                </a:defRPr>
              </a:lvl1pPr>
              <a:lvl2pPr marL="742950" indent="-285750">
                <a:defRPr sz="1300">
                  <a:solidFill>
                    <a:schemeClr val="tx1"/>
                  </a:solidFill>
                  <a:latin typeface="Calibri" panose="020F0502020204030204" charset="0"/>
                  <a:ea typeface="宋体" panose="02010600030101010101" pitchFamily="2" charset="-122"/>
                </a:defRPr>
              </a:lvl2pPr>
              <a:lvl3pPr marL="1143000" indent="-228600">
                <a:defRPr sz="1300">
                  <a:solidFill>
                    <a:schemeClr val="tx1"/>
                  </a:solidFill>
                  <a:latin typeface="Calibri" panose="020F0502020204030204" charset="0"/>
                  <a:ea typeface="宋体" panose="02010600030101010101" pitchFamily="2" charset="-122"/>
                </a:defRPr>
              </a:lvl3pPr>
              <a:lvl4pPr marL="1600200" indent="-228600">
                <a:defRPr sz="1300">
                  <a:solidFill>
                    <a:schemeClr val="tx1"/>
                  </a:solidFill>
                  <a:latin typeface="Calibri" panose="020F0502020204030204" charset="0"/>
                  <a:ea typeface="宋体" panose="02010600030101010101" pitchFamily="2" charset="-122"/>
                </a:defRPr>
              </a:lvl4pPr>
              <a:lvl5pPr marL="2057400" indent="-228600">
                <a:defRPr sz="1300">
                  <a:solidFill>
                    <a:schemeClr val="tx1"/>
                  </a:solidFill>
                  <a:latin typeface="Calibri" panose="020F050202020403020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9pPr>
            </a:lstStyle>
            <a:p>
              <a:pPr defTabSz="685800" fontAlgn="base">
                <a:lnSpc>
                  <a:spcPct val="150000"/>
                </a:lnSpc>
                <a:spcBef>
                  <a:spcPct val="0"/>
                </a:spcBef>
                <a:spcAft>
                  <a:spcPct val="0"/>
                </a:spcAft>
              </a:pPr>
              <a:r>
                <a:rPr sz="1600">
                  <a:solidFill>
                    <a:schemeClr val="tx1"/>
                  </a:solidFill>
                  <a:latin typeface="Arial" panose="020B0604020202020204" pitchFamily="34" charset="0"/>
                  <a:ea typeface="微软雅黑" panose="020B0503020204020204" charset="-122"/>
                  <a:cs typeface="+mn-ea"/>
                  <a:sym typeface="Arial" panose="020B0604020202020204" pitchFamily="34" charset="0"/>
                </a:rPr>
                <a:t>济刻达系统是一个</a:t>
              </a:r>
              <a:r>
                <a:rPr lang="zh-CN" sz="1600">
                  <a:solidFill>
                    <a:schemeClr val="tx1"/>
                  </a:solidFill>
                  <a:latin typeface="Arial" panose="020B0604020202020204" pitchFamily="34" charset="0"/>
                  <a:ea typeface="微软雅黑" panose="020B0503020204020204" charset="-122"/>
                  <a:cs typeface="+mn-ea"/>
                  <a:sym typeface="Arial" panose="020B0604020202020204" pitchFamily="34" charset="0"/>
                </a:rPr>
                <a:t>外卖</a:t>
              </a:r>
              <a:r>
                <a:rPr sz="1600">
                  <a:solidFill>
                    <a:schemeClr val="tx1"/>
                  </a:solidFill>
                  <a:latin typeface="Arial" panose="020B0604020202020204" pitchFamily="34" charset="0"/>
                  <a:ea typeface="微软雅黑" panose="020B0503020204020204" charset="-122"/>
                  <a:cs typeface="+mn-ea"/>
                  <a:sym typeface="Arial" panose="020B0604020202020204" pitchFamily="34" charset="0"/>
                </a:rPr>
                <a:t>平台，旨在提供高效的外卖服务，主要帮助用户实现方便的点餐与配送。系统通过社区信息和现代科技的结合，使得餐饮服务流程更为顺畅，数据可以实时更新。</a:t>
              </a:r>
              <a:endParaRPr sz="1600">
                <a:solidFill>
                  <a:schemeClr val="tx1"/>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20" name="文本框 13"/>
            <p:cNvSpPr txBox="1">
              <a:spLocks noChangeArrowheads="1"/>
            </p:cNvSpPr>
            <p:nvPr/>
          </p:nvSpPr>
          <p:spPr bwMode="auto">
            <a:xfrm>
              <a:off x="2986687" y="581394"/>
              <a:ext cx="1786062" cy="345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zh-CN" altLang="en-US" dirty="0" smtClean="0">
                  <a:latin typeface="Arial" panose="020B0604020202020204" pitchFamily="34" charset="0"/>
                  <a:ea typeface="微软雅黑" panose="020B0503020204020204" charset="-122"/>
                  <a:sym typeface="Arial" panose="020B0604020202020204" pitchFamily="34" charset="0"/>
                </a:rPr>
                <a:t>济刻达是什么？</a:t>
              </a:r>
              <a:endParaRPr lang="zh-CN" altLang="en-US" dirty="0" smtClean="0">
                <a:latin typeface="Arial" panose="020B0604020202020204" pitchFamily="34" charset="0"/>
                <a:ea typeface="微软雅黑" panose="020B0503020204020204" charset="-122"/>
                <a:sym typeface="Arial" panose="020B0604020202020204" pitchFamily="34" charset="0"/>
              </a:endParaRPr>
            </a:p>
          </p:txBody>
        </p:sp>
        <p:sp>
          <p:nvSpPr>
            <p:cNvPr id="21" name="文本框 66"/>
            <p:cNvSpPr txBox="1">
              <a:spLocks noChangeArrowheads="1"/>
            </p:cNvSpPr>
            <p:nvPr/>
          </p:nvSpPr>
          <p:spPr bwMode="auto">
            <a:xfrm>
              <a:off x="2989860" y="880115"/>
              <a:ext cx="873937" cy="190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l" defTabSz="685800" fontAlgn="base">
                <a:spcBef>
                  <a:spcPct val="0"/>
                </a:spcBef>
                <a:spcAft>
                  <a:spcPct val="0"/>
                </a:spcAft>
                <a:defRPr/>
              </a:pPr>
              <a:r>
                <a:rPr lang="en-US" altLang="zh-CN" sz="1055" dirty="0">
                  <a:solidFill>
                    <a:prstClr val="black">
                      <a:lumMod val="75000"/>
                      <a:lumOff val="25000"/>
                    </a:prstClr>
                  </a:solidFill>
                  <a:latin typeface="Arial" panose="020B0604020202020204" pitchFamily="34" charset="0"/>
                  <a:ea typeface="微软雅黑" panose="020B0503020204020204" charset="-122"/>
                  <a:cs typeface="+mn-ea"/>
                  <a:sym typeface="Arial" panose="020B0604020202020204" pitchFamily="34" charset="0"/>
                </a:rPr>
                <a:t>What is Jikeda?</a:t>
              </a:r>
              <a:endParaRPr lang="en-US" altLang="zh-CN" sz="1055" dirty="0">
                <a:solidFill>
                  <a:prstClr val="black">
                    <a:lumMod val="75000"/>
                    <a:lumOff val="25000"/>
                  </a:prst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22" name="任意多边形 21"/>
            <p:cNvSpPr/>
            <p:nvPr/>
          </p:nvSpPr>
          <p:spPr>
            <a:xfrm>
              <a:off x="3083475" y="1138358"/>
              <a:ext cx="287193"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0" fontAlgn="base" hangingPunct="0">
                <a:spcBef>
                  <a:spcPct val="0"/>
                </a:spcBef>
                <a:spcAft>
                  <a:spcPct val="0"/>
                </a:spcAft>
                <a:defRPr/>
              </a:pPr>
              <a:endParaRPr lang="zh-CN" altLang="en-US" sz="1735" dirty="0">
                <a:solidFill>
                  <a:prstClr val="black">
                    <a:lumMod val="75000"/>
                    <a:lumOff val="25000"/>
                  </a:prstClr>
                </a:solidFill>
                <a:latin typeface="Arial" panose="020B0604020202020204" pitchFamily="34" charset="0"/>
                <a:ea typeface="微软雅黑" panose="020B0503020204020204" charset="-122"/>
                <a:cs typeface="+mn-ea"/>
                <a:sym typeface="Arial" panose="020B0604020202020204" pitchFamily="34" charset="0"/>
              </a:endParaRPr>
            </a:p>
          </p:txBody>
        </p:sp>
      </p:grpSp>
      <p:sp>
        <p:nvSpPr>
          <p:cNvPr id="24" name="文本框 23"/>
          <p:cNvSpPr txBox="1"/>
          <p:nvPr/>
        </p:nvSpPr>
        <p:spPr>
          <a:xfrm>
            <a:off x="4208688" y="317921"/>
            <a:ext cx="3758691" cy="58356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charset="-122"/>
                <a:ea typeface="微软雅黑" panose="020B0503020204020204" charset="-122"/>
              </a:defRPr>
            </a:lvl1pPr>
          </a:lstStyle>
          <a:p>
            <a:pPr>
              <a:lnSpc>
                <a:spcPct val="100000"/>
              </a:lnSpc>
              <a:defRPr/>
            </a:pPr>
            <a:r>
              <a:rPr lang="zh-CN" altLang="en-US" sz="3200" b="1" dirty="0">
                <a:solidFill>
                  <a:srgbClr val="2F414B"/>
                </a:solidFill>
                <a:latin typeface="Arial" panose="020B0604020202020204" pitchFamily="34" charset="0"/>
                <a:cs typeface="+mn-ea"/>
                <a:sym typeface="Arial" panose="020B0604020202020204" pitchFamily="34" charset="0"/>
              </a:rPr>
              <a:t>系统简介</a:t>
            </a:r>
            <a:endParaRPr lang="zh-CN" altLang="en-US" sz="3200" b="1" dirty="0">
              <a:solidFill>
                <a:srgbClr val="2F414B"/>
              </a:solidFill>
              <a:latin typeface="Arial" panose="020B0604020202020204" pitchFamily="34" charset="0"/>
              <a:cs typeface="+mn-ea"/>
              <a:sym typeface="Arial" panose="020B0604020202020204" pitchFamily="34" charset="0"/>
            </a:endParaRPr>
          </a:p>
        </p:txBody>
      </p:sp>
      <p:grpSp>
        <p:nvGrpSpPr>
          <p:cNvPr id="25" name="组合 24"/>
          <p:cNvGrpSpPr/>
          <p:nvPr/>
        </p:nvGrpSpPr>
        <p:grpSpPr>
          <a:xfrm>
            <a:off x="3077391" y="640517"/>
            <a:ext cx="6065788" cy="0"/>
            <a:chOff x="4615664" y="960506"/>
            <a:chExt cx="9102718" cy="0"/>
          </a:xfrm>
        </p:grpSpPr>
        <p:cxnSp>
          <p:nvCxnSpPr>
            <p:cNvPr id="26" name="321"/>
            <p:cNvCxnSpPr/>
            <p:nvPr/>
          </p:nvCxnSpPr>
          <p:spPr bwMode="auto">
            <a:xfrm flipH="1">
              <a:off x="4615664" y="960506"/>
              <a:ext cx="131467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3 22"/>
            <p:cNvCxnSpPr/>
            <p:nvPr/>
          </p:nvCxnSpPr>
          <p:spPr bwMode="auto">
            <a:xfrm flipH="1">
              <a:off x="12403703" y="960506"/>
              <a:ext cx="131467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5" name="图片占位符 4" descr="65622f47e30d4b0"/>
          <p:cNvPicPr>
            <a:picLocks noGrp="1" noChangeAspect="1"/>
          </p:cNvPicPr>
          <p:nvPr>
            <p:ph type="pic" sz="quarter" idx="10"/>
          </p:nvPr>
        </p:nvPicPr>
        <p:blipFill>
          <a:blip r:embed="rId2"/>
          <a:srcRect r="19285"/>
          <a:stretch>
            <a:fillRect/>
          </a:stretch>
        </p:blipFill>
        <p:spPr>
          <a:xfrm>
            <a:off x="1524000" y="2514600"/>
            <a:ext cx="4163907" cy="2641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3714327" y="317500"/>
            <a:ext cx="4762500" cy="58356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charset="-122"/>
                <a:ea typeface="微软雅黑" panose="020B0503020204020204" charset="-122"/>
              </a:defRPr>
            </a:lvl1pPr>
          </a:lstStyle>
          <a:p>
            <a:pPr>
              <a:lnSpc>
                <a:spcPct val="100000"/>
              </a:lnSpc>
              <a:defRPr/>
            </a:pPr>
            <a:r>
              <a:rPr lang="zh-CN" altLang="en-US" sz="3200" b="1" dirty="0">
                <a:solidFill>
                  <a:srgbClr val="2F414B"/>
                </a:solidFill>
                <a:latin typeface="Arial" panose="020B0604020202020204" pitchFamily="34" charset="0"/>
                <a:cs typeface="+mn-ea"/>
                <a:sym typeface="Arial" panose="020B0604020202020204" pitchFamily="34" charset="0"/>
              </a:rPr>
              <a:t>用户个人信息管理系统</a:t>
            </a:r>
            <a:endParaRPr lang="zh-CN" altLang="en-US" sz="3200" b="1" dirty="0">
              <a:solidFill>
                <a:srgbClr val="2F414B"/>
              </a:solidFill>
              <a:latin typeface="Arial" panose="020B0604020202020204" pitchFamily="34" charset="0"/>
              <a:cs typeface="+mn-ea"/>
              <a:sym typeface="Arial" panose="020B0604020202020204" pitchFamily="34" charset="0"/>
            </a:endParaRPr>
          </a:p>
        </p:txBody>
      </p:sp>
      <p:grpSp>
        <p:nvGrpSpPr>
          <p:cNvPr id="25" name="组合 24"/>
          <p:cNvGrpSpPr/>
          <p:nvPr/>
        </p:nvGrpSpPr>
        <p:grpSpPr>
          <a:xfrm>
            <a:off x="3077391" y="640517"/>
            <a:ext cx="6065788" cy="0"/>
            <a:chOff x="4615664" y="960506"/>
            <a:chExt cx="9102718" cy="0"/>
          </a:xfrm>
        </p:grpSpPr>
        <p:cxnSp>
          <p:nvCxnSpPr>
            <p:cNvPr id="26" name="321"/>
            <p:cNvCxnSpPr/>
            <p:nvPr/>
          </p:nvCxnSpPr>
          <p:spPr bwMode="auto">
            <a:xfrm flipH="1">
              <a:off x="4615664" y="960506"/>
              <a:ext cx="131467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3 22"/>
            <p:cNvCxnSpPr/>
            <p:nvPr/>
          </p:nvCxnSpPr>
          <p:spPr bwMode="auto">
            <a:xfrm flipH="1">
              <a:off x="12403703" y="960506"/>
              <a:ext cx="131467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8" name="文本框 7"/>
          <p:cNvSpPr txBox="1"/>
          <p:nvPr/>
        </p:nvSpPr>
        <p:spPr>
          <a:xfrm>
            <a:off x="6096000" y="3170767"/>
            <a:ext cx="4788747" cy="583565"/>
          </a:xfrm>
          <a:prstGeom prst="rect">
            <a:avLst/>
          </a:prstGeom>
          <a:noFill/>
        </p:spPr>
        <p:txBody>
          <a:bodyPr wrap="square" rtlCol="0" anchor="t">
            <a:spAutoFit/>
          </a:bodyPr>
          <a:lstStyle/>
          <a:p>
            <a:r>
              <a:rPr lang="zh-CN" altLang="en-US" sz="3200" dirty="0">
                <a:solidFill>
                  <a:schemeClr val="tx1">
                    <a:lumMod val="85000"/>
                    <a:lumOff val="15000"/>
                  </a:schemeClr>
                </a:solidFill>
                <a:latin typeface="标准粗黑" panose="02000503000000000000" charset="-122"/>
                <a:ea typeface="标准粗黑" panose="02000503000000000000" charset="-122"/>
                <a:cs typeface="Arabic Typesetting" panose="020B0604020202020204" pitchFamily="66" charset="-78"/>
                <a:sym typeface="Arial" panose="020B0604020202020204" pitchFamily="34" charset="0"/>
              </a:rPr>
              <a:t>用户个人信息管理类图</a:t>
            </a:r>
            <a:endParaRPr lang="zh-CN" altLang="en-US" sz="3200" dirty="0">
              <a:solidFill>
                <a:schemeClr val="tx1">
                  <a:lumMod val="85000"/>
                  <a:lumOff val="15000"/>
                </a:schemeClr>
              </a:solidFill>
              <a:latin typeface="标准粗黑" panose="02000503000000000000" charset="-122"/>
              <a:ea typeface="标准粗黑" panose="02000503000000000000" charset="-122"/>
              <a:cs typeface="Arabic Typesetting" panose="020B0604020202020204" pitchFamily="66" charset="-78"/>
              <a:sym typeface="Arial" panose="020B0604020202020204" pitchFamily="34" charset="0"/>
            </a:endParaRPr>
          </a:p>
        </p:txBody>
      </p:sp>
      <p:pic>
        <p:nvPicPr>
          <p:cNvPr id="5" name="图片 4" descr="用户修改个人信息-类图.drawio (1)"/>
          <p:cNvPicPr>
            <a:picLocks noChangeAspect="1"/>
          </p:cNvPicPr>
          <p:nvPr/>
        </p:nvPicPr>
        <p:blipFill>
          <a:blip r:embed="rId1"/>
          <a:stretch>
            <a:fillRect/>
          </a:stretch>
        </p:blipFill>
        <p:spPr>
          <a:xfrm>
            <a:off x="2438400" y="990600"/>
            <a:ext cx="2403687" cy="565488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04"/>
          <p:cNvSpPr/>
          <p:nvPr/>
        </p:nvSpPr>
        <p:spPr>
          <a:xfrm>
            <a:off x="703640" y="2252769"/>
            <a:ext cx="4911772" cy="583565"/>
          </a:xfrm>
          <a:prstGeom prst="rect">
            <a:avLst/>
          </a:prstGeom>
        </p:spPr>
        <p:txBody>
          <a:bodyPr wrap="square">
            <a:spAutoFit/>
          </a:bodyPr>
          <a:lstStyle/>
          <a:p>
            <a:r>
              <a:rPr lang="zh-CN" altLang="en-US" sz="3200" b="1" dirty="0">
                <a:solidFill>
                  <a:srgbClr val="2F414B"/>
                </a:solidFill>
                <a:latin typeface="Arial" panose="020B0604020202020204" pitchFamily="34" charset="0"/>
                <a:ea typeface="微软雅黑" panose="020B0503020204020204" charset="-122"/>
                <a:cs typeface="+mn-ea"/>
                <a:sym typeface="Arial" panose="020B0604020202020204" pitchFamily="34" charset="0"/>
              </a:rPr>
              <a:t>用户点餐系统 </a:t>
            </a:r>
            <a:endParaRPr lang="en-US" sz="8000" spc="75" dirty="0">
              <a:solidFill>
                <a:schemeClr val="bg2">
                  <a:lumMod val="25000"/>
                </a:schemeClr>
              </a:solidFill>
              <a:latin typeface="Arial" panose="020B0604020202020204" pitchFamily="34" charset="0"/>
              <a:ea typeface="微软雅黑" panose="020B0503020204020204" charset="-122"/>
              <a:cs typeface="Poppins SemiBold" panose="02000000000000000000" pitchFamily="2" charset="0"/>
              <a:sym typeface="Arial" panose="020B0604020202020204" pitchFamily="34" charset="0"/>
            </a:endParaRPr>
          </a:p>
        </p:txBody>
      </p:sp>
      <p:sp>
        <p:nvSpPr>
          <p:cNvPr id="18" name="文本框 17"/>
          <p:cNvSpPr txBox="1"/>
          <p:nvPr/>
        </p:nvSpPr>
        <p:spPr>
          <a:xfrm>
            <a:off x="4208688" y="317921"/>
            <a:ext cx="3758691" cy="58356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charset="-122"/>
                <a:ea typeface="微软雅黑" panose="020B0503020204020204" charset="-122"/>
              </a:defRPr>
            </a:lvl1pPr>
          </a:lstStyle>
          <a:p>
            <a:pPr defTabSz="914400">
              <a:lnSpc>
                <a:spcPct val="100000"/>
              </a:lnSpc>
              <a:defRPr/>
            </a:pPr>
            <a:r>
              <a:rPr lang="zh-CN" altLang="en-US" sz="3200" b="1" dirty="0">
                <a:solidFill>
                  <a:srgbClr val="2F414B"/>
                </a:solidFill>
                <a:latin typeface="Arial" panose="020B0604020202020204" pitchFamily="34" charset="0"/>
                <a:cs typeface="+mn-ea"/>
                <a:sym typeface="Arial" panose="020B0604020202020204" pitchFamily="34" charset="0"/>
              </a:rPr>
              <a:t>系统分析</a:t>
            </a:r>
            <a:endParaRPr lang="zh-CN" altLang="en-US" sz="3200" b="1" dirty="0">
              <a:solidFill>
                <a:srgbClr val="2F414B"/>
              </a:solidFill>
              <a:latin typeface="Arial" panose="020B0604020202020204" pitchFamily="34" charset="0"/>
              <a:cs typeface="+mn-ea"/>
              <a:sym typeface="Arial" panose="020B0604020202020204" pitchFamily="34" charset="0"/>
            </a:endParaRPr>
          </a:p>
        </p:txBody>
      </p:sp>
      <p:grpSp>
        <p:nvGrpSpPr>
          <p:cNvPr id="19" name="组合 18"/>
          <p:cNvGrpSpPr/>
          <p:nvPr/>
        </p:nvGrpSpPr>
        <p:grpSpPr>
          <a:xfrm>
            <a:off x="3077391" y="640517"/>
            <a:ext cx="6065788" cy="0"/>
            <a:chOff x="4615664" y="960506"/>
            <a:chExt cx="9102718" cy="0"/>
          </a:xfrm>
        </p:grpSpPr>
        <p:cxnSp>
          <p:nvCxnSpPr>
            <p:cNvPr id="20" name="321"/>
            <p:cNvCxnSpPr/>
            <p:nvPr/>
          </p:nvCxnSpPr>
          <p:spPr bwMode="auto">
            <a:xfrm flipH="1">
              <a:off x="4615664" y="960506"/>
              <a:ext cx="131467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3 22"/>
            <p:cNvCxnSpPr/>
            <p:nvPr/>
          </p:nvCxnSpPr>
          <p:spPr bwMode="auto">
            <a:xfrm flipH="1">
              <a:off x="12403703" y="960506"/>
              <a:ext cx="131467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703580" y="3022600"/>
            <a:ext cx="5792893" cy="1568450"/>
          </a:xfrm>
          <a:prstGeom prst="rect">
            <a:avLst/>
          </a:prstGeom>
          <a:noFill/>
        </p:spPr>
        <p:txBody>
          <a:bodyPr wrap="square" rtlCol="0" anchor="t">
            <a:spAutoFit/>
          </a:bodyPr>
          <a:lstStyle/>
          <a:p>
            <a:r>
              <a:rPr lang="zh-CN" altLang="en-US" sz="2400">
                <a:latin typeface="标准粗黑" panose="02000503000000000000" charset="-122"/>
                <a:ea typeface="标准粗黑" panose="02000503000000000000" charset="-122"/>
                <a:sym typeface="标准粗黑" panose="02000503000000000000" charset="-122"/>
              </a:rPr>
              <a:t>用户点餐板块的主要功能是提供一个流畅的点餐流程，让用户能够在系统中方便地浏览菜单、选择商品、管理购物车、结算并完成支付。</a:t>
            </a:r>
            <a:endParaRPr lang="zh-CN" altLang="en-US" sz="2400">
              <a:latin typeface="标准粗黑" panose="02000503000000000000" charset="-122"/>
              <a:ea typeface="标准粗黑" panose="02000503000000000000" charset="-122"/>
              <a:sym typeface="标准粗黑" panose="02000503000000000000" charset="-122"/>
            </a:endParaRPr>
          </a:p>
        </p:txBody>
      </p:sp>
      <p:pic>
        <p:nvPicPr>
          <p:cNvPr id="4" name="图片 3"/>
          <p:cNvPicPr/>
          <p:nvPr/>
        </p:nvPicPr>
        <p:blipFill>
          <a:blip r:embed="rId1">
            <a:clrChange>
              <a:clrFrom>
                <a:srgbClr val="F6F6F6">
                  <a:alpha val="100000"/>
                </a:srgbClr>
              </a:clrFrom>
              <a:clrTo>
                <a:srgbClr val="F6F6F6">
                  <a:alpha val="100000"/>
                  <a:alpha val="0"/>
                </a:srgbClr>
              </a:clrTo>
            </a:clrChange>
          </a:blip>
          <a:stretch>
            <a:fillRect/>
          </a:stretch>
        </p:blipFill>
        <p:spPr>
          <a:xfrm>
            <a:off x="7315200" y="1701800"/>
            <a:ext cx="3872653" cy="38658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4208688" y="317921"/>
            <a:ext cx="3758691" cy="58356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charset="-122"/>
                <a:ea typeface="微软雅黑" panose="020B0503020204020204" charset="-122"/>
              </a:defRPr>
            </a:lvl1pPr>
          </a:lstStyle>
          <a:p>
            <a:pPr>
              <a:lnSpc>
                <a:spcPct val="100000"/>
              </a:lnSpc>
              <a:defRPr/>
            </a:pPr>
            <a:r>
              <a:rPr lang="zh-CN" altLang="en-US" sz="3200" b="1" dirty="0">
                <a:solidFill>
                  <a:srgbClr val="2F414B"/>
                </a:solidFill>
                <a:latin typeface="Arial" panose="020B0604020202020204" pitchFamily="34" charset="0"/>
                <a:cs typeface="+mn-ea"/>
                <a:sym typeface="Arial" panose="020B0604020202020204" pitchFamily="34" charset="0"/>
              </a:rPr>
              <a:t>用户点餐系统 </a:t>
            </a:r>
            <a:endParaRPr lang="zh-CN" altLang="en-US" sz="3200" b="1" dirty="0">
              <a:solidFill>
                <a:srgbClr val="2F414B"/>
              </a:solidFill>
              <a:latin typeface="Arial" panose="020B0604020202020204" pitchFamily="34" charset="0"/>
              <a:cs typeface="+mn-ea"/>
              <a:sym typeface="Arial" panose="020B0604020202020204" pitchFamily="34" charset="0"/>
            </a:endParaRPr>
          </a:p>
        </p:txBody>
      </p:sp>
      <p:grpSp>
        <p:nvGrpSpPr>
          <p:cNvPr id="25" name="组合 24"/>
          <p:cNvGrpSpPr/>
          <p:nvPr/>
        </p:nvGrpSpPr>
        <p:grpSpPr>
          <a:xfrm>
            <a:off x="3077391" y="640517"/>
            <a:ext cx="6065788" cy="0"/>
            <a:chOff x="4615664" y="960506"/>
            <a:chExt cx="9102718" cy="0"/>
          </a:xfrm>
        </p:grpSpPr>
        <p:cxnSp>
          <p:nvCxnSpPr>
            <p:cNvPr id="26" name="321"/>
            <p:cNvCxnSpPr/>
            <p:nvPr/>
          </p:nvCxnSpPr>
          <p:spPr bwMode="auto">
            <a:xfrm flipH="1">
              <a:off x="4615664" y="960506"/>
              <a:ext cx="131467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3 22"/>
            <p:cNvCxnSpPr/>
            <p:nvPr/>
          </p:nvCxnSpPr>
          <p:spPr bwMode="auto">
            <a:xfrm flipH="1">
              <a:off x="12403703" y="960506"/>
              <a:ext cx="131467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8" name="文本框 7"/>
          <p:cNvSpPr txBox="1"/>
          <p:nvPr/>
        </p:nvSpPr>
        <p:spPr>
          <a:xfrm>
            <a:off x="6908800" y="3124200"/>
            <a:ext cx="4014893" cy="583565"/>
          </a:xfrm>
          <a:prstGeom prst="rect">
            <a:avLst/>
          </a:prstGeom>
          <a:noFill/>
        </p:spPr>
        <p:txBody>
          <a:bodyPr wrap="square" rtlCol="0" anchor="t">
            <a:spAutoFit/>
          </a:bodyPr>
          <a:lstStyle/>
          <a:p>
            <a:r>
              <a:rPr lang="zh-CN" altLang="en-US" sz="3200" dirty="0">
                <a:solidFill>
                  <a:schemeClr val="tx1">
                    <a:lumMod val="85000"/>
                    <a:lumOff val="15000"/>
                  </a:schemeClr>
                </a:solidFill>
                <a:latin typeface="标准粗黑" panose="02000503000000000000" charset="-122"/>
                <a:ea typeface="标准粗黑" panose="02000503000000000000" charset="-122"/>
                <a:cs typeface="Arabic Typesetting" panose="020B0604020202020204" pitchFamily="66" charset="-78"/>
                <a:sym typeface="Arial" panose="020B0604020202020204" pitchFamily="34" charset="0"/>
              </a:rPr>
              <a:t>用户点餐系统类图</a:t>
            </a:r>
            <a:endParaRPr lang="zh-CN" altLang="en-US" sz="3200" dirty="0">
              <a:solidFill>
                <a:schemeClr val="tx1">
                  <a:lumMod val="85000"/>
                  <a:lumOff val="15000"/>
                </a:schemeClr>
              </a:solidFill>
              <a:latin typeface="标准粗黑" panose="02000503000000000000" charset="-122"/>
              <a:ea typeface="标准粗黑" panose="02000503000000000000" charset="-122"/>
              <a:cs typeface="Arabic Typesetting" panose="020B0604020202020204" pitchFamily="66" charset="-78"/>
              <a:sym typeface="Arial" panose="020B0604020202020204" pitchFamily="34" charset="0"/>
            </a:endParaRPr>
          </a:p>
        </p:txBody>
      </p:sp>
      <p:pic>
        <p:nvPicPr>
          <p:cNvPr id="4" name="图片 3" descr="用户点餐-类图.drawio"/>
          <p:cNvPicPr>
            <a:picLocks noChangeAspect="1"/>
          </p:cNvPicPr>
          <p:nvPr/>
        </p:nvPicPr>
        <p:blipFill>
          <a:blip r:embed="rId1"/>
          <a:stretch>
            <a:fillRect/>
          </a:stretch>
        </p:blipFill>
        <p:spPr>
          <a:xfrm>
            <a:off x="1016000" y="1092200"/>
            <a:ext cx="5142653" cy="525441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4208688" y="317921"/>
            <a:ext cx="3758691" cy="58356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charset="-122"/>
                <a:ea typeface="微软雅黑" panose="020B0503020204020204" charset="-122"/>
              </a:defRPr>
            </a:lvl1pPr>
          </a:lstStyle>
          <a:p>
            <a:pPr>
              <a:lnSpc>
                <a:spcPct val="100000"/>
              </a:lnSpc>
              <a:defRPr/>
            </a:pPr>
            <a:r>
              <a:rPr lang="zh-CN" altLang="en-US" sz="3200" b="1" dirty="0">
                <a:solidFill>
                  <a:srgbClr val="2F414B"/>
                </a:solidFill>
                <a:latin typeface="Arial" panose="020B0604020202020204" pitchFamily="34" charset="0"/>
                <a:cs typeface="+mn-ea"/>
                <a:sym typeface="Arial" panose="020B0604020202020204" pitchFamily="34" charset="0"/>
              </a:rPr>
              <a:t>用户点餐系统 </a:t>
            </a:r>
            <a:endParaRPr lang="zh-CN" altLang="en-US" sz="3200" b="1" dirty="0">
              <a:solidFill>
                <a:srgbClr val="2F414B"/>
              </a:solidFill>
              <a:latin typeface="Arial" panose="020B0604020202020204" pitchFamily="34" charset="0"/>
              <a:cs typeface="+mn-ea"/>
              <a:sym typeface="Arial" panose="020B0604020202020204" pitchFamily="34" charset="0"/>
            </a:endParaRPr>
          </a:p>
        </p:txBody>
      </p:sp>
      <p:grpSp>
        <p:nvGrpSpPr>
          <p:cNvPr id="25" name="组合 24"/>
          <p:cNvGrpSpPr/>
          <p:nvPr/>
        </p:nvGrpSpPr>
        <p:grpSpPr>
          <a:xfrm>
            <a:off x="3077391" y="640517"/>
            <a:ext cx="6065788" cy="0"/>
            <a:chOff x="4615664" y="960506"/>
            <a:chExt cx="9102718" cy="0"/>
          </a:xfrm>
        </p:grpSpPr>
        <p:cxnSp>
          <p:nvCxnSpPr>
            <p:cNvPr id="26" name="321"/>
            <p:cNvCxnSpPr/>
            <p:nvPr/>
          </p:nvCxnSpPr>
          <p:spPr bwMode="auto">
            <a:xfrm flipH="1">
              <a:off x="4615664" y="960506"/>
              <a:ext cx="131467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3 22"/>
            <p:cNvCxnSpPr/>
            <p:nvPr/>
          </p:nvCxnSpPr>
          <p:spPr bwMode="auto">
            <a:xfrm flipH="1">
              <a:off x="12403703" y="960506"/>
              <a:ext cx="131467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8" name="文本框 7"/>
          <p:cNvSpPr txBox="1"/>
          <p:nvPr/>
        </p:nvSpPr>
        <p:spPr>
          <a:xfrm>
            <a:off x="6908800" y="3124200"/>
            <a:ext cx="4014893" cy="583565"/>
          </a:xfrm>
          <a:prstGeom prst="rect">
            <a:avLst/>
          </a:prstGeom>
          <a:noFill/>
        </p:spPr>
        <p:txBody>
          <a:bodyPr wrap="square" rtlCol="0" anchor="t">
            <a:spAutoFit/>
          </a:bodyPr>
          <a:lstStyle/>
          <a:p>
            <a:r>
              <a:rPr lang="zh-CN" altLang="en-US" sz="3200" dirty="0">
                <a:solidFill>
                  <a:schemeClr val="tx1">
                    <a:lumMod val="85000"/>
                    <a:lumOff val="15000"/>
                  </a:schemeClr>
                </a:solidFill>
                <a:latin typeface="标准粗黑" panose="02000503000000000000" charset="-122"/>
                <a:ea typeface="标准粗黑" panose="02000503000000000000" charset="-122"/>
                <a:cs typeface="Arabic Typesetting" panose="020B0604020202020204" pitchFamily="66" charset="-78"/>
                <a:sym typeface="方正公文黑体" panose="02000500000000000000" charset="-122"/>
              </a:rPr>
              <a:t>用户点餐系统时序图</a:t>
            </a:r>
            <a:endParaRPr lang="zh-CN" altLang="en-US" sz="3200" dirty="0">
              <a:solidFill>
                <a:schemeClr val="tx1">
                  <a:lumMod val="85000"/>
                  <a:lumOff val="15000"/>
                </a:schemeClr>
              </a:solidFill>
              <a:latin typeface="标准粗黑" panose="02000503000000000000" charset="-122"/>
              <a:ea typeface="标准粗黑" panose="02000503000000000000" charset="-122"/>
              <a:cs typeface="Arabic Typesetting" panose="020B0604020202020204" pitchFamily="66" charset="-78"/>
              <a:sym typeface="方正公文黑体" panose="02000500000000000000" charset="-122"/>
            </a:endParaRPr>
          </a:p>
        </p:txBody>
      </p:sp>
      <p:pic>
        <p:nvPicPr>
          <p:cNvPr id="9" name="图片 8" descr="用户点餐-鲁棒图.drawio (2)"/>
          <p:cNvPicPr>
            <a:picLocks noChangeAspect="1"/>
          </p:cNvPicPr>
          <p:nvPr/>
        </p:nvPicPr>
        <p:blipFill>
          <a:blip r:embed="rId1"/>
          <a:stretch>
            <a:fillRect/>
          </a:stretch>
        </p:blipFill>
        <p:spPr>
          <a:xfrm>
            <a:off x="914400" y="889000"/>
            <a:ext cx="5682827" cy="5943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04"/>
          <p:cNvSpPr/>
          <p:nvPr/>
        </p:nvSpPr>
        <p:spPr>
          <a:xfrm>
            <a:off x="711260" y="2557569"/>
            <a:ext cx="4911772" cy="583565"/>
          </a:xfrm>
          <a:prstGeom prst="rect">
            <a:avLst/>
          </a:prstGeom>
        </p:spPr>
        <p:txBody>
          <a:bodyPr wrap="square">
            <a:spAutoFit/>
          </a:bodyPr>
          <a:lstStyle/>
          <a:p>
            <a:r>
              <a:rPr lang="zh-CN" altLang="en-US" sz="3200" b="1" dirty="0">
                <a:solidFill>
                  <a:srgbClr val="2F414B"/>
                </a:solidFill>
                <a:latin typeface="Arial" panose="020B0604020202020204" pitchFamily="34" charset="0"/>
                <a:ea typeface="微软雅黑" panose="020B0503020204020204" charset="-122"/>
                <a:cs typeface="+mn-ea"/>
                <a:sym typeface="Arial" panose="020B0604020202020204" pitchFamily="34" charset="0"/>
              </a:rPr>
              <a:t>订单管理系统</a:t>
            </a:r>
            <a:endParaRPr lang="zh-CN" altLang="en-US" sz="3200" b="1" dirty="0">
              <a:solidFill>
                <a:srgbClr val="2F414B"/>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8" name="文本框 17"/>
          <p:cNvSpPr txBox="1"/>
          <p:nvPr/>
        </p:nvSpPr>
        <p:spPr>
          <a:xfrm>
            <a:off x="4208688" y="317921"/>
            <a:ext cx="3758691" cy="58356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charset="-122"/>
                <a:ea typeface="微软雅黑" panose="020B0503020204020204" charset="-122"/>
              </a:defRPr>
            </a:lvl1pPr>
          </a:lstStyle>
          <a:p>
            <a:pPr defTabSz="914400">
              <a:lnSpc>
                <a:spcPct val="100000"/>
              </a:lnSpc>
              <a:defRPr/>
            </a:pPr>
            <a:r>
              <a:rPr lang="zh-CN" altLang="en-US" sz="3200" b="1" dirty="0">
                <a:solidFill>
                  <a:srgbClr val="2F414B"/>
                </a:solidFill>
                <a:latin typeface="Arial" panose="020B0604020202020204" pitchFamily="34" charset="0"/>
                <a:cs typeface="+mn-ea"/>
                <a:sym typeface="Arial" panose="020B0604020202020204" pitchFamily="34" charset="0"/>
              </a:rPr>
              <a:t>系统分析</a:t>
            </a:r>
            <a:endParaRPr lang="zh-CN" altLang="en-US" sz="3200" b="1" dirty="0">
              <a:solidFill>
                <a:srgbClr val="2F414B"/>
              </a:solidFill>
              <a:latin typeface="Arial" panose="020B0604020202020204" pitchFamily="34" charset="0"/>
              <a:cs typeface="+mn-ea"/>
              <a:sym typeface="Arial" panose="020B0604020202020204" pitchFamily="34" charset="0"/>
            </a:endParaRPr>
          </a:p>
        </p:txBody>
      </p:sp>
      <p:grpSp>
        <p:nvGrpSpPr>
          <p:cNvPr id="19" name="组合 18"/>
          <p:cNvGrpSpPr/>
          <p:nvPr/>
        </p:nvGrpSpPr>
        <p:grpSpPr>
          <a:xfrm>
            <a:off x="3077391" y="640517"/>
            <a:ext cx="6065788" cy="0"/>
            <a:chOff x="4615664" y="960506"/>
            <a:chExt cx="9102718" cy="0"/>
          </a:xfrm>
        </p:grpSpPr>
        <p:cxnSp>
          <p:nvCxnSpPr>
            <p:cNvPr id="20" name="321"/>
            <p:cNvCxnSpPr/>
            <p:nvPr/>
          </p:nvCxnSpPr>
          <p:spPr bwMode="auto">
            <a:xfrm flipH="1">
              <a:off x="4615664" y="960506"/>
              <a:ext cx="131467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3 22"/>
            <p:cNvCxnSpPr/>
            <p:nvPr/>
          </p:nvCxnSpPr>
          <p:spPr bwMode="auto">
            <a:xfrm flipH="1">
              <a:off x="12403703" y="960506"/>
              <a:ext cx="131467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711200" y="3327400"/>
            <a:ext cx="5792893" cy="1198880"/>
          </a:xfrm>
          <a:prstGeom prst="rect">
            <a:avLst/>
          </a:prstGeom>
          <a:noFill/>
        </p:spPr>
        <p:txBody>
          <a:bodyPr wrap="square" rtlCol="0" anchor="t">
            <a:spAutoFit/>
          </a:bodyPr>
          <a:lstStyle/>
          <a:p>
            <a:r>
              <a:rPr lang="zh-CN" altLang="en-US" sz="2400">
                <a:latin typeface="标准粗黑" panose="02000503000000000000" charset="-122"/>
                <a:ea typeface="标准粗黑" panose="02000503000000000000" charset="-122"/>
                <a:sym typeface="标准粗黑" panose="02000503000000000000" charset="-122"/>
              </a:rPr>
              <a:t>订单管理系统可以让用户自由选择点餐，完成骑手接单和管理员对订单进行管理的功能。</a:t>
            </a:r>
            <a:endParaRPr lang="zh-CN" altLang="en-US" sz="2400">
              <a:latin typeface="标准粗黑" panose="02000503000000000000" charset="-122"/>
              <a:ea typeface="标准粗黑" panose="02000503000000000000" charset="-122"/>
              <a:sym typeface="标准粗黑" panose="02000503000000000000" charset="-122"/>
            </a:endParaRPr>
          </a:p>
        </p:txBody>
      </p:sp>
      <p:pic>
        <p:nvPicPr>
          <p:cNvPr id="12" name="图片 11"/>
          <p:cNvPicPr>
            <a:picLocks noChangeAspect="1"/>
          </p:cNvPicPr>
          <p:nvPr/>
        </p:nvPicPr>
        <p:blipFill>
          <a:blip r:embed="rId1"/>
          <a:stretch>
            <a:fillRect/>
          </a:stretch>
        </p:blipFill>
        <p:spPr>
          <a:xfrm>
            <a:off x="6391910" y="1468755"/>
            <a:ext cx="5412105" cy="43345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3714327" y="317500"/>
            <a:ext cx="4762500" cy="58356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charset="-122"/>
                <a:ea typeface="微软雅黑" panose="020B0503020204020204" charset="-122"/>
              </a:defRPr>
            </a:lvl1pPr>
          </a:lstStyle>
          <a:p>
            <a:pPr>
              <a:lnSpc>
                <a:spcPct val="100000"/>
              </a:lnSpc>
              <a:defRPr/>
            </a:pPr>
            <a:r>
              <a:rPr lang="zh-CN" altLang="en-US" sz="3200" b="1" dirty="0">
                <a:solidFill>
                  <a:srgbClr val="2F414B"/>
                </a:solidFill>
                <a:latin typeface="Arial" panose="020B0604020202020204" pitchFamily="34" charset="0"/>
                <a:cs typeface="+mn-ea"/>
                <a:sym typeface="Arial" panose="020B0604020202020204" pitchFamily="34" charset="0"/>
              </a:rPr>
              <a:t>订单管理系统</a:t>
            </a:r>
            <a:endParaRPr lang="zh-CN" altLang="en-US" sz="3200" b="1" dirty="0">
              <a:solidFill>
                <a:srgbClr val="2F414B"/>
              </a:solidFill>
              <a:latin typeface="Arial" panose="020B0604020202020204" pitchFamily="34" charset="0"/>
              <a:cs typeface="+mn-ea"/>
              <a:sym typeface="Arial" panose="020B0604020202020204" pitchFamily="34" charset="0"/>
            </a:endParaRPr>
          </a:p>
        </p:txBody>
      </p:sp>
      <p:grpSp>
        <p:nvGrpSpPr>
          <p:cNvPr id="25" name="组合 24"/>
          <p:cNvGrpSpPr/>
          <p:nvPr/>
        </p:nvGrpSpPr>
        <p:grpSpPr>
          <a:xfrm>
            <a:off x="3077391" y="640517"/>
            <a:ext cx="6065788" cy="0"/>
            <a:chOff x="4615664" y="960506"/>
            <a:chExt cx="9102718" cy="0"/>
          </a:xfrm>
        </p:grpSpPr>
        <p:cxnSp>
          <p:nvCxnSpPr>
            <p:cNvPr id="26" name="321"/>
            <p:cNvCxnSpPr/>
            <p:nvPr/>
          </p:nvCxnSpPr>
          <p:spPr bwMode="auto">
            <a:xfrm flipH="1">
              <a:off x="4615664" y="960506"/>
              <a:ext cx="131467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3 22"/>
            <p:cNvCxnSpPr/>
            <p:nvPr/>
          </p:nvCxnSpPr>
          <p:spPr bwMode="auto">
            <a:xfrm flipH="1">
              <a:off x="12403703" y="960506"/>
              <a:ext cx="131467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8" name="文本框 7"/>
          <p:cNvSpPr txBox="1"/>
          <p:nvPr/>
        </p:nvSpPr>
        <p:spPr>
          <a:xfrm>
            <a:off x="8026400" y="3124200"/>
            <a:ext cx="4788747" cy="583565"/>
          </a:xfrm>
          <a:prstGeom prst="rect">
            <a:avLst/>
          </a:prstGeom>
          <a:noFill/>
        </p:spPr>
        <p:txBody>
          <a:bodyPr wrap="square" rtlCol="0" anchor="t">
            <a:spAutoFit/>
          </a:bodyPr>
          <a:lstStyle/>
          <a:p>
            <a:r>
              <a:rPr lang="zh-CN" altLang="en-US" sz="3200" dirty="0">
                <a:solidFill>
                  <a:schemeClr val="tx1">
                    <a:lumMod val="85000"/>
                    <a:lumOff val="15000"/>
                  </a:schemeClr>
                </a:solidFill>
                <a:latin typeface="标准粗黑" panose="02000503000000000000" charset="-122"/>
                <a:ea typeface="标准粗黑" panose="02000503000000000000" charset="-122"/>
                <a:cs typeface="Arabic Typesetting" panose="020B0604020202020204" pitchFamily="66" charset="-78"/>
                <a:sym typeface="Arial" panose="020B0604020202020204" pitchFamily="34" charset="0"/>
              </a:rPr>
              <a:t>订单管理时序图</a:t>
            </a:r>
            <a:endParaRPr lang="zh-CN" altLang="en-US" sz="3200" dirty="0">
              <a:solidFill>
                <a:schemeClr val="tx1">
                  <a:lumMod val="85000"/>
                  <a:lumOff val="15000"/>
                </a:schemeClr>
              </a:solidFill>
              <a:latin typeface="标准粗黑" panose="02000503000000000000" charset="-122"/>
              <a:ea typeface="标准粗黑" panose="02000503000000000000" charset="-122"/>
              <a:cs typeface="Arabic Typesetting" panose="020B0604020202020204" pitchFamily="66" charset="-78"/>
              <a:sym typeface="Arial" panose="020B0604020202020204" pitchFamily="34" charset="0"/>
            </a:endParaRPr>
          </a:p>
        </p:txBody>
      </p:sp>
      <p:pic>
        <p:nvPicPr>
          <p:cNvPr id="4" name="图片 3"/>
          <p:cNvPicPr>
            <a:picLocks noChangeAspect="1"/>
          </p:cNvPicPr>
          <p:nvPr/>
        </p:nvPicPr>
        <p:blipFill>
          <a:blip r:embed="rId1"/>
          <a:stretch>
            <a:fillRect/>
          </a:stretch>
        </p:blipFill>
        <p:spPr>
          <a:xfrm>
            <a:off x="304800" y="901065"/>
            <a:ext cx="6099810" cy="60064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3714327" y="317500"/>
            <a:ext cx="4762500" cy="58356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charset="-122"/>
                <a:ea typeface="微软雅黑" panose="020B0503020204020204" charset="-122"/>
              </a:defRPr>
            </a:lvl1pPr>
          </a:lstStyle>
          <a:p>
            <a:pPr>
              <a:lnSpc>
                <a:spcPct val="100000"/>
              </a:lnSpc>
              <a:defRPr/>
            </a:pPr>
            <a:r>
              <a:rPr lang="zh-CN" altLang="en-US" sz="3200" b="1" dirty="0">
                <a:solidFill>
                  <a:srgbClr val="2F414B"/>
                </a:solidFill>
                <a:latin typeface="Arial" panose="020B0604020202020204" pitchFamily="34" charset="0"/>
                <a:cs typeface="+mn-ea"/>
                <a:sym typeface="Arial" panose="020B0604020202020204" pitchFamily="34" charset="0"/>
              </a:rPr>
              <a:t>订单管理系统</a:t>
            </a:r>
            <a:endParaRPr lang="zh-CN" altLang="en-US" sz="3200" b="1" dirty="0">
              <a:solidFill>
                <a:srgbClr val="2F414B"/>
              </a:solidFill>
              <a:latin typeface="Arial" panose="020B0604020202020204" pitchFamily="34" charset="0"/>
              <a:cs typeface="+mn-ea"/>
              <a:sym typeface="Arial" panose="020B0604020202020204" pitchFamily="34" charset="0"/>
            </a:endParaRPr>
          </a:p>
        </p:txBody>
      </p:sp>
      <p:grpSp>
        <p:nvGrpSpPr>
          <p:cNvPr id="25" name="组合 24"/>
          <p:cNvGrpSpPr/>
          <p:nvPr/>
        </p:nvGrpSpPr>
        <p:grpSpPr>
          <a:xfrm>
            <a:off x="3077391" y="640517"/>
            <a:ext cx="6065788" cy="0"/>
            <a:chOff x="4615664" y="960506"/>
            <a:chExt cx="9102718" cy="0"/>
          </a:xfrm>
        </p:grpSpPr>
        <p:cxnSp>
          <p:nvCxnSpPr>
            <p:cNvPr id="26" name="321"/>
            <p:cNvCxnSpPr/>
            <p:nvPr/>
          </p:nvCxnSpPr>
          <p:spPr bwMode="auto">
            <a:xfrm flipH="1">
              <a:off x="4615664" y="960506"/>
              <a:ext cx="131467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3 22"/>
            <p:cNvCxnSpPr/>
            <p:nvPr/>
          </p:nvCxnSpPr>
          <p:spPr bwMode="auto">
            <a:xfrm flipH="1">
              <a:off x="12403703" y="960506"/>
              <a:ext cx="131467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8" name="文本框 7"/>
          <p:cNvSpPr txBox="1"/>
          <p:nvPr/>
        </p:nvSpPr>
        <p:spPr>
          <a:xfrm>
            <a:off x="7555230" y="3170767"/>
            <a:ext cx="4788747" cy="583565"/>
          </a:xfrm>
          <a:prstGeom prst="rect">
            <a:avLst/>
          </a:prstGeom>
          <a:noFill/>
        </p:spPr>
        <p:txBody>
          <a:bodyPr wrap="square" rtlCol="0" anchor="t">
            <a:spAutoFit/>
          </a:bodyPr>
          <a:lstStyle/>
          <a:p>
            <a:r>
              <a:rPr lang="zh-CN" altLang="en-US" sz="3200" dirty="0">
                <a:solidFill>
                  <a:schemeClr val="tx1">
                    <a:lumMod val="85000"/>
                    <a:lumOff val="15000"/>
                  </a:schemeClr>
                </a:solidFill>
                <a:latin typeface="标准粗黑" panose="02000503000000000000" charset="-122"/>
                <a:ea typeface="标准粗黑" panose="02000503000000000000" charset="-122"/>
                <a:cs typeface="Arabic Typesetting" panose="020B0604020202020204" pitchFamily="66" charset="-78"/>
                <a:sym typeface="Arial" panose="020B0604020202020204" pitchFamily="34" charset="0"/>
              </a:rPr>
              <a:t>订单管理类图</a:t>
            </a:r>
            <a:endParaRPr lang="zh-CN" altLang="en-US" sz="3200" dirty="0">
              <a:solidFill>
                <a:schemeClr val="tx1">
                  <a:lumMod val="85000"/>
                  <a:lumOff val="15000"/>
                </a:schemeClr>
              </a:solidFill>
              <a:latin typeface="标准粗黑" panose="02000503000000000000" charset="-122"/>
              <a:ea typeface="标准粗黑" panose="02000503000000000000" charset="-122"/>
              <a:cs typeface="Arabic Typesetting" panose="020B0604020202020204" pitchFamily="66" charset="-78"/>
              <a:sym typeface="Arial" panose="020B0604020202020204" pitchFamily="34" charset="0"/>
            </a:endParaRPr>
          </a:p>
        </p:txBody>
      </p:sp>
      <p:pic>
        <p:nvPicPr>
          <p:cNvPr id="2" name="图片 1" descr="diagram"/>
          <p:cNvPicPr>
            <a:picLocks noChangeAspect="1"/>
          </p:cNvPicPr>
          <p:nvPr/>
        </p:nvPicPr>
        <p:blipFill>
          <a:blip r:embed="rId1"/>
          <a:stretch>
            <a:fillRect/>
          </a:stretch>
        </p:blipFill>
        <p:spPr>
          <a:xfrm>
            <a:off x="76200" y="1358900"/>
            <a:ext cx="7298690" cy="45427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04"/>
          <p:cNvSpPr/>
          <p:nvPr/>
        </p:nvSpPr>
        <p:spPr>
          <a:xfrm>
            <a:off x="711260" y="2557569"/>
            <a:ext cx="4911772" cy="583565"/>
          </a:xfrm>
          <a:prstGeom prst="rect">
            <a:avLst/>
          </a:prstGeom>
        </p:spPr>
        <p:txBody>
          <a:bodyPr wrap="square">
            <a:spAutoFit/>
          </a:bodyPr>
          <a:lstStyle/>
          <a:p>
            <a:r>
              <a:rPr lang="zh-CN" altLang="en-US" sz="3200" b="1" dirty="0" smtClean="0">
                <a:solidFill>
                  <a:srgbClr val="2F414B"/>
                </a:solidFill>
                <a:latin typeface="Arial" panose="020B0604020202020204" pitchFamily="34" charset="0"/>
                <a:ea typeface="微软雅黑" panose="020B0503020204020204" charset="-122"/>
                <a:cs typeface="+mn-ea"/>
                <a:sym typeface="Arial" panose="020B0604020202020204" pitchFamily="34" charset="0"/>
              </a:rPr>
              <a:t>管理员系统</a:t>
            </a:r>
            <a:endParaRPr lang="zh-CN" altLang="en-US" sz="3200" b="1" dirty="0">
              <a:solidFill>
                <a:srgbClr val="2F414B"/>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8" name="文本框 17"/>
          <p:cNvSpPr txBox="1"/>
          <p:nvPr/>
        </p:nvSpPr>
        <p:spPr>
          <a:xfrm>
            <a:off x="4208688" y="317921"/>
            <a:ext cx="3758691" cy="58356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charset="-122"/>
                <a:ea typeface="微软雅黑" panose="020B0503020204020204" charset="-122"/>
              </a:defRPr>
            </a:lvl1pPr>
          </a:lstStyle>
          <a:p>
            <a:pPr defTabSz="914400">
              <a:lnSpc>
                <a:spcPct val="100000"/>
              </a:lnSpc>
              <a:defRPr/>
            </a:pPr>
            <a:r>
              <a:rPr lang="zh-CN" altLang="en-US" sz="3200" b="1" dirty="0">
                <a:solidFill>
                  <a:srgbClr val="2F414B"/>
                </a:solidFill>
                <a:latin typeface="Arial" panose="020B0604020202020204" pitchFamily="34" charset="0"/>
                <a:cs typeface="+mn-ea"/>
                <a:sym typeface="Arial" panose="020B0604020202020204" pitchFamily="34" charset="0"/>
              </a:rPr>
              <a:t>系统分析</a:t>
            </a:r>
            <a:endParaRPr lang="zh-CN" altLang="en-US" sz="3200" b="1" dirty="0">
              <a:solidFill>
                <a:srgbClr val="2F414B"/>
              </a:solidFill>
              <a:latin typeface="Arial" panose="020B0604020202020204" pitchFamily="34" charset="0"/>
              <a:cs typeface="+mn-ea"/>
              <a:sym typeface="Arial" panose="020B0604020202020204" pitchFamily="34" charset="0"/>
            </a:endParaRPr>
          </a:p>
        </p:txBody>
      </p:sp>
      <p:grpSp>
        <p:nvGrpSpPr>
          <p:cNvPr id="19" name="组合 18"/>
          <p:cNvGrpSpPr/>
          <p:nvPr/>
        </p:nvGrpSpPr>
        <p:grpSpPr>
          <a:xfrm>
            <a:off x="3077391" y="640517"/>
            <a:ext cx="6065788" cy="0"/>
            <a:chOff x="4615664" y="960506"/>
            <a:chExt cx="9102718" cy="0"/>
          </a:xfrm>
        </p:grpSpPr>
        <p:cxnSp>
          <p:nvCxnSpPr>
            <p:cNvPr id="20" name="321"/>
            <p:cNvCxnSpPr/>
            <p:nvPr/>
          </p:nvCxnSpPr>
          <p:spPr bwMode="auto">
            <a:xfrm flipH="1">
              <a:off x="4615664" y="960506"/>
              <a:ext cx="131467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3 22"/>
            <p:cNvCxnSpPr/>
            <p:nvPr/>
          </p:nvCxnSpPr>
          <p:spPr bwMode="auto">
            <a:xfrm flipH="1">
              <a:off x="12403703" y="960506"/>
              <a:ext cx="131467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711200" y="3327400"/>
            <a:ext cx="5792893" cy="1568450"/>
          </a:xfrm>
          <a:prstGeom prst="rect">
            <a:avLst/>
          </a:prstGeom>
          <a:noFill/>
        </p:spPr>
        <p:txBody>
          <a:bodyPr wrap="square" rtlCol="0" anchor="t">
            <a:spAutoFit/>
          </a:bodyPr>
          <a:lstStyle/>
          <a:p>
            <a:r>
              <a:rPr lang="zh-CN" altLang="en-US" sz="2400" dirty="0">
                <a:latin typeface="标准粗黑" panose="02000503000000000000" charset="-122"/>
                <a:ea typeface="标准粗黑" panose="02000503000000000000" charset="-122"/>
                <a:sym typeface="标准粗黑" panose="02000503000000000000" charset="-122"/>
              </a:rPr>
              <a:t>管理员系统是济刻达外卖服务平台的核心组成部分，它为平台的管理人员提供了一系列的工具和功能，以便于监控、管理和维护整个平台的运行。</a:t>
            </a:r>
            <a:endParaRPr lang="zh-CN" altLang="en-US" sz="2400" dirty="0">
              <a:latin typeface="标准粗黑" panose="02000503000000000000" charset="-122"/>
              <a:ea typeface="标准粗黑" panose="02000503000000000000" charset="-122"/>
              <a:sym typeface="标准粗黑" panose="02000503000000000000" charset="-122"/>
            </a:endParaRPr>
          </a:p>
        </p:txBody>
      </p:sp>
      <p:pic>
        <p:nvPicPr>
          <p:cNvPr id="6" name="图片 5"/>
          <p:cNvPicPr>
            <a:picLocks noChangeAspect="1"/>
          </p:cNvPicPr>
          <p:nvPr/>
        </p:nvPicPr>
        <p:blipFill>
          <a:blip r:embed="rId1"/>
          <a:stretch>
            <a:fillRect/>
          </a:stretch>
        </p:blipFill>
        <p:spPr>
          <a:xfrm>
            <a:off x="7721600" y="2413000"/>
            <a:ext cx="3759200" cy="242227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3714327" y="317500"/>
            <a:ext cx="4762500" cy="58356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charset="-122"/>
                <a:ea typeface="微软雅黑" panose="020B0503020204020204" charset="-122"/>
              </a:defRPr>
            </a:lvl1pPr>
          </a:lstStyle>
          <a:p>
            <a:pPr>
              <a:lnSpc>
                <a:spcPct val="100000"/>
              </a:lnSpc>
              <a:defRPr/>
            </a:pPr>
            <a:r>
              <a:rPr lang="zh-CN" altLang="en-US" sz="3200" b="1" dirty="0" smtClean="0">
                <a:solidFill>
                  <a:srgbClr val="2F414B"/>
                </a:solidFill>
                <a:latin typeface="Arial" panose="020B0604020202020204" pitchFamily="34" charset="0"/>
                <a:cs typeface="+mn-ea"/>
                <a:sym typeface="Arial" panose="020B0604020202020204" pitchFamily="34" charset="0"/>
              </a:rPr>
              <a:t>管理员系统</a:t>
            </a:r>
            <a:endParaRPr lang="zh-CN" altLang="en-US" sz="3200" b="1" dirty="0">
              <a:solidFill>
                <a:srgbClr val="2F414B"/>
              </a:solidFill>
              <a:latin typeface="Arial" panose="020B0604020202020204" pitchFamily="34" charset="0"/>
              <a:cs typeface="+mn-ea"/>
              <a:sym typeface="Arial" panose="020B0604020202020204" pitchFamily="34" charset="0"/>
            </a:endParaRPr>
          </a:p>
        </p:txBody>
      </p:sp>
      <p:grpSp>
        <p:nvGrpSpPr>
          <p:cNvPr id="25" name="组合 24"/>
          <p:cNvGrpSpPr/>
          <p:nvPr/>
        </p:nvGrpSpPr>
        <p:grpSpPr>
          <a:xfrm>
            <a:off x="3077391" y="640517"/>
            <a:ext cx="6065788" cy="0"/>
            <a:chOff x="4615664" y="960506"/>
            <a:chExt cx="9102718" cy="0"/>
          </a:xfrm>
        </p:grpSpPr>
        <p:cxnSp>
          <p:nvCxnSpPr>
            <p:cNvPr id="26" name="321"/>
            <p:cNvCxnSpPr/>
            <p:nvPr/>
          </p:nvCxnSpPr>
          <p:spPr bwMode="auto">
            <a:xfrm flipH="1">
              <a:off x="4615664" y="960506"/>
              <a:ext cx="131467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3 22"/>
            <p:cNvCxnSpPr/>
            <p:nvPr/>
          </p:nvCxnSpPr>
          <p:spPr bwMode="auto">
            <a:xfrm flipH="1">
              <a:off x="12403703" y="960506"/>
              <a:ext cx="131467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8" name="文本框 7"/>
          <p:cNvSpPr txBox="1"/>
          <p:nvPr/>
        </p:nvSpPr>
        <p:spPr>
          <a:xfrm>
            <a:off x="7403253" y="3022600"/>
            <a:ext cx="4788747" cy="583565"/>
          </a:xfrm>
          <a:prstGeom prst="rect">
            <a:avLst/>
          </a:prstGeom>
          <a:noFill/>
        </p:spPr>
        <p:txBody>
          <a:bodyPr wrap="square" rtlCol="0" anchor="t">
            <a:spAutoFit/>
          </a:bodyPr>
          <a:lstStyle/>
          <a:p>
            <a:r>
              <a:rPr lang="zh-CN" altLang="en-US" sz="3200" dirty="0">
                <a:solidFill>
                  <a:schemeClr val="tx1">
                    <a:lumMod val="85000"/>
                    <a:lumOff val="15000"/>
                  </a:schemeClr>
                </a:solidFill>
                <a:latin typeface="标准粗黑" panose="02000503000000000000" charset="-122"/>
                <a:ea typeface="标准粗黑" panose="02000503000000000000" charset="-122"/>
                <a:cs typeface="Arabic Typesetting" panose="020B0604020202020204" pitchFamily="66" charset="-78"/>
                <a:sym typeface="Arial" panose="020B0604020202020204" pitchFamily="34" charset="0"/>
              </a:rPr>
              <a:t>管理员系统</a:t>
            </a:r>
            <a:r>
              <a:rPr lang="zh-CN" altLang="en-US" sz="3200" dirty="0" smtClean="0">
                <a:solidFill>
                  <a:schemeClr val="tx1">
                    <a:lumMod val="85000"/>
                    <a:lumOff val="15000"/>
                  </a:schemeClr>
                </a:solidFill>
                <a:latin typeface="标准粗黑" panose="02000503000000000000" charset="-122"/>
                <a:ea typeface="标准粗黑" panose="02000503000000000000" charset="-122"/>
                <a:cs typeface="Arabic Typesetting" panose="020B0604020202020204" pitchFamily="66" charset="-78"/>
                <a:sym typeface="Arial" panose="020B0604020202020204" pitchFamily="34" charset="0"/>
              </a:rPr>
              <a:t>时序</a:t>
            </a:r>
            <a:r>
              <a:rPr lang="zh-CN" altLang="en-US" sz="3200" dirty="0">
                <a:solidFill>
                  <a:schemeClr val="tx1">
                    <a:lumMod val="85000"/>
                    <a:lumOff val="15000"/>
                  </a:schemeClr>
                </a:solidFill>
                <a:latin typeface="标准粗黑" panose="02000503000000000000" charset="-122"/>
                <a:ea typeface="标准粗黑" panose="02000503000000000000" charset="-122"/>
                <a:cs typeface="Arabic Typesetting" panose="020B0604020202020204" pitchFamily="66" charset="-78"/>
                <a:sym typeface="Arial" panose="020B0604020202020204" pitchFamily="34" charset="0"/>
              </a:rPr>
              <a:t>图</a:t>
            </a:r>
            <a:endParaRPr lang="zh-CN" altLang="en-US" sz="3200" dirty="0">
              <a:solidFill>
                <a:schemeClr val="tx1">
                  <a:lumMod val="85000"/>
                  <a:lumOff val="15000"/>
                </a:schemeClr>
              </a:solidFill>
              <a:latin typeface="标准粗黑" panose="02000503000000000000" charset="-122"/>
              <a:ea typeface="标准粗黑" panose="02000503000000000000" charset="-122"/>
              <a:cs typeface="Arabic Typesetting" panose="020B0604020202020204" pitchFamily="66" charset="-78"/>
              <a:sym typeface="Arial" panose="020B0604020202020204" pitchFamily="34" charset="0"/>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422400" y="1092200"/>
            <a:ext cx="3750504" cy="5359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3714327" y="317500"/>
            <a:ext cx="4762500" cy="58356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charset="-122"/>
                <a:ea typeface="微软雅黑" panose="020B0503020204020204" charset="-122"/>
              </a:defRPr>
            </a:lvl1pPr>
          </a:lstStyle>
          <a:p>
            <a:pPr>
              <a:lnSpc>
                <a:spcPct val="100000"/>
              </a:lnSpc>
              <a:defRPr/>
            </a:pPr>
            <a:r>
              <a:rPr lang="zh-CN" altLang="en-US" sz="3200" b="1" dirty="0">
                <a:solidFill>
                  <a:srgbClr val="2F414B"/>
                </a:solidFill>
                <a:latin typeface="Arial" panose="020B0604020202020204" pitchFamily="34" charset="0"/>
                <a:cs typeface="+mn-ea"/>
                <a:sym typeface="Arial" panose="020B0604020202020204" pitchFamily="34" charset="0"/>
              </a:rPr>
              <a:t>管理员</a:t>
            </a:r>
            <a:r>
              <a:rPr lang="zh-CN" altLang="en-US" sz="3200" b="1" dirty="0" smtClean="0">
                <a:solidFill>
                  <a:srgbClr val="2F414B"/>
                </a:solidFill>
                <a:latin typeface="Arial" panose="020B0604020202020204" pitchFamily="34" charset="0"/>
                <a:cs typeface="+mn-ea"/>
                <a:sym typeface="Arial" panose="020B0604020202020204" pitchFamily="34" charset="0"/>
              </a:rPr>
              <a:t>系统</a:t>
            </a:r>
            <a:endParaRPr lang="zh-CN" altLang="en-US" sz="3200" b="1" dirty="0">
              <a:solidFill>
                <a:srgbClr val="2F414B"/>
              </a:solidFill>
              <a:latin typeface="Arial" panose="020B0604020202020204" pitchFamily="34" charset="0"/>
              <a:cs typeface="+mn-ea"/>
              <a:sym typeface="Arial" panose="020B0604020202020204" pitchFamily="34" charset="0"/>
            </a:endParaRPr>
          </a:p>
        </p:txBody>
      </p:sp>
      <p:grpSp>
        <p:nvGrpSpPr>
          <p:cNvPr id="25" name="组合 24"/>
          <p:cNvGrpSpPr/>
          <p:nvPr/>
        </p:nvGrpSpPr>
        <p:grpSpPr>
          <a:xfrm>
            <a:off x="3077391" y="640517"/>
            <a:ext cx="6065788" cy="0"/>
            <a:chOff x="4615664" y="960506"/>
            <a:chExt cx="9102718" cy="0"/>
          </a:xfrm>
        </p:grpSpPr>
        <p:cxnSp>
          <p:nvCxnSpPr>
            <p:cNvPr id="26" name="321"/>
            <p:cNvCxnSpPr/>
            <p:nvPr/>
          </p:nvCxnSpPr>
          <p:spPr bwMode="auto">
            <a:xfrm flipH="1">
              <a:off x="4615664" y="960506"/>
              <a:ext cx="131467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3 22"/>
            <p:cNvCxnSpPr/>
            <p:nvPr/>
          </p:nvCxnSpPr>
          <p:spPr bwMode="auto">
            <a:xfrm flipH="1">
              <a:off x="12403703" y="960506"/>
              <a:ext cx="131467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8" name="文本框 7"/>
          <p:cNvSpPr txBox="1"/>
          <p:nvPr/>
        </p:nvSpPr>
        <p:spPr>
          <a:xfrm>
            <a:off x="7315200" y="3022600"/>
            <a:ext cx="4788747" cy="583565"/>
          </a:xfrm>
          <a:prstGeom prst="rect">
            <a:avLst/>
          </a:prstGeom>
          <a:noFill/>
        </p:spPr>
        <p:txBody>
          <a:bodyPr wrap="square" rtlCol="0" anchor="t">
            <a:spAutoFit/>
          </a:bodyPr>
          <a:lstStyle/>
          <a:p>
            <a:r>
              <a:rPr lang="zh-CN" altLang="en-US" sz="3200" dirty="0" smtClean="0">
                <a:solidFill>
                  <a:schemeClr val="tx1">
                    <a:lumMod val="85000"/>
                    <a:lumOff val="15000"/>
                  </a:schemeClr>
                </a:solidFill>
                <a:latin typeface="标准粗黑" panose="02000503000000000000" charset="-122"/>
                <a:ea typeface="标准粗黑" panose="02000503000000000000" charset="-122"/>
                <a:cs typeface="Arabic Typesetting" panose="020B0604020202020204" pitchFamily="66" charset="-78"/>
                <a:sym typeface="Arial" panose="020B0604020202020204" pitchFamily="34" charset="0"/>
              </a:rPr>
              <a:t>管理员系统类</a:t>
            </a:r>
            <a:r>
              <a:rPr lang="zh-CN" altLang="en-US" sz="3200" dirty="0">
                <a:solidFill>
                  <a:schemeClr val="tx1">
                    <a:lumMod val="85000"/>
                    <a:lumOff val="15000"/>
                  </a:schemeClr>
                </a:solidFill>
                <a:latin typeface="标准粗黑" panose="02000503000000000000" charset="-122"/>
                <a:ea typeface="标准粗黑" panose="02000503000000000000" charset="-122"/>
                <a:cs typeface="Arabic Typesetting" panose="020B0604020202020204" pitchFamily="66" charset="-78"/>
                <a:sym typeface="Arial" panose="020B0604020202020204" pitchFamily="34" charset="0"/>
              </a:rPr>
              <a:t>图</a:t>
            </a:r>
            <a:endParaRPr lang="zh-CN" altLang="en-US" sz="3200" dirty="0">
              <a:solidFill>
                <a:schemeClr val="tx1">
                  <a:lumMod val="85000"/>
                  <a:lumOff val="15000"/>
                </a:schemeClr>
              </a:solidFill>
              <a:latin typeface="标准粗黑" panose="02000503000000000000" charset="-122"/>
              <a:ea typeface="标准粗黑" panose="02000503000000000000" charset="-122"/>
              <a:cs typeface="Arabic Typesetting" panose="020B0604020202020204" pitchFamily="66" charset="-78"/>
              <a:sym typeface="Arial" panose="020B0604020202020204" pitchFamily="34" charset="0"/>
            </a:endParaRPr>
          </a:p>
        </p:txBody>
      </p:sp>
      <p:pic>
        <p:nvPicPr>
          <p:cNvPr id="2" name="图片 1"/>
          <p:cNvPicPr>
            <a:picLocks noChangeAspect="1"/>
          </p:cNvPicPr>
          <p:nvPr/>
        </p:nvPicPr>
        <p:blipFill>
          <a:blip r:embed="rId1"/>
          <a:stretch>
            <a:fillRect/>
          </a:stretch>
        </p:blipFill>
        <p:spPr>
          <a:xfrm>
            <a:off x="196236" y="1701800"/>
            <a:ext cx="7036181" cy="409562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bwMode="auto">
          <a:xfrm>
            <a:off x="6831372" y="2203685"/>
            <a:ext cx="3948924" cy="2797924"/>
            <a:chOff x="2986687" y="581394"/>
            <a:chExt cx="3044716" cy="2098743"/>
          </a:xfrm>
        </p:grpSpPr>
        <p:sp>
          <p:nvSpPr>
            <p:cNvPr id="19" name="文本框 66"/>
            <p:cNvSpPr txBox="1">
              <a:spLocks noChangeArrowheads="1"/>
            </p:cNvSpPr>
            <p:nvPr/>
          </p:nvSpPr>
          <p:spPr bwMode="auto">
            <a:xfrm>
              <a:off x="2989864" y="1226414"/>
              <a:ext cx="3041539" cy="145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charset="0"/>
                  <a:ea typeface="宋体" panose="02010600030101010101" pitchFamily="2" charset="-122"/>
                </a:defRPr>
              </a:lvl1pPr>
              <a:lvl2pPr marL="742950" indent="-285750">
                <a:defRPr sz="1300">
                  <a:solidFill>
                    <a:schemeClr val="tx1"/>
                  </a:solidFill>
                  <a:latin typeface="Calibri" panose="020F0502020204030204" charset="0"/>
                  <a:ea typeface="宋体" panose="02010600030101010101" pitchFamily="2" charset="-122"/>
                </a:defRPr>
              </a:lvl2pPr>
              <a:lvl3pPr marL="1143000" indent="-228600">
                <a:defRPr sz="1300">
                  <a:solidFill>
                    <a:schemeClr val="tx1"/>
                  </a:solidFill>
                  <a:latin typeface="Calibri" panose="020F0502020204030204" charset="0"/>
                  <a:ea typeface="宋体" panose="02010600030101010101" pitchFamily="2" charset="-122"/>
                </a:defRPr>
              </a:lvl3pPr>
              <a:lvl4pPr marL="1600200" indent="-228600">
                <a:defRPr sz="1300">
                  <a:solidFill>
                    <a:schemeClr val="tx1"/>
                  </a:solidFill>
                  <a:latin typeface="Calibri" panose="020F0502020204030204" charset="0"/>
                  <a:ea typeface="宋体" panose="02010600030101010101" pitchFamily="2" charset="-122"/>
                </a:defRPr>
              </a:lvl4pPr>
              <a:lvl5pPr marL="2057400" indent="-228600">
                <a:defRPr sz="1300">
                  <a:solidFill>
                    <a:schemeClr val="tx1"/>
                  </a:solidFill>
                  <a:latin typeface="Calibri" panose="020F050202020403020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9pPr>
            </a:lstStyle>
            <a:p>
              <a:pPr defTabSz="685800" fontAlgn="base">
                <a:lnSpc>
                  <a:spcPct val="150000"/>
                </a:lnSpc>
                <a:spcBef>
                  <a:spcPct val="0"/>
                </a:spcBef>
                <a:spcAft>
                  <a:spcPct val="0"/>
                </a:spcAft>
              </a:pPr>
              <a:r>
                <a:rPr sz="1600">
                  <a:solidFill>
                    <a:schemeClr val="tx1"/>
                  </a:solidFill>
                  <a:latin typeface="Arial" panose="020B0604020202020204" pitchFamily="34" charset="0"/>
                  <a:ea typeface="微软雅黑" panose="020B0503020204020204" charset="-122"/>
                  <a:cs typeface="+mn-ea"/>
                  <a:sym typeface="Arial" panose="020B0604020202020204" pitchFamily="34" charset="0"/>
                </a:rPr>
                <a:t>济刻达系统的设计目标是简化外卖管理流程，实现订单数据的实时更新，提升服务推广效率。系统特别关注当前大多数平台手动管理的不足，通过自动化改进用户、商家、骑手的体验和操作效率。</a:t>
              </a:r>
              <a:endParaRPr sz="1600">
                <a:solidFill>
                  <a:schemeClr val="tx1"/>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20" name="文本框 13"/>
            <p:cNvSpPr txBox="1">
              <a:spLocks noChangeArrowheads="1"/>
            </p:cNvSpPr>
            <p:nvPr/>
          </p:nvSpPr>
          <p:spPr bwMode="auto">
            <a:xfrm>
              <a:off x="2986687" y="581394"/>
              <a:ext cx="1786062" cy="345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zh-CN" altLang="en-US" dirty="0" smtClean="0">
                  <a:latin typeface="Arial" panose="020B0604020202020204" pitchFamily="34" charset="0"/>
                  <a:ea typeface="微软雅黑" panose="020B0503020204020204" charset="-122"/>
                  <a:sym typeface="Arial" panose="020B0604020202020204" pitchFamily="34" charset="0"/>
                </a:rPr>
                <a:t>济刻达的目的？</a:t>
              </a:r>
              <a:endParaRPr lang="zh-CN" altLang="en-US" dirty="0" smtClean="0">
                <a:latin typeface="Arial" panose="020B0604020202020204" pitchFamily="34" charset="0"/>
                <a:ea typeface="微软雅黑" panose="020B0503020204020204" charset="-122"/>
                <a:sym typeface="Arial" panose="020B0604020202020204" pitchFamily="34" charset="0"/>
              </a:endParaRPr>
            </a:p>
          </p:txBody>
        </p:sp>
        <p:sp>
          <p:nvSpPr>
            <p:cNvPr id="21" name="文本框 66"/>
            <p:cNvSpPr txBox="1">
              <a:spLocks noChangeArrowheads="1"/>
            </p:cNvSpPr>
            <p:nvPr/>
          </p:nvSpPr>
          <p:spPr bwMode="auto">
            <a:xfrm>
              <a:off x="2989860" y="880115"/>
              <a:ext cx="1226449" cy="190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l" defTabSz="685800" fontAlgn="base">
                <a:spcBef>
                  <a:spcPct val="0"/>
                </a:spcBef>
                <a:spcAft>
                  <a:spcPct val="0"/>
                </a:spcAft>
                <a:defRPr/>
              </a:pPr>
              <a:r>
                <a:rPr lang="en-US" altLang="zh-CN" sz="1055" dirty="0">
                  <a:solidFill>
                    <a:prstClr val="black">
                      <a:lumMod val="75000"/>
                      <a:lumOff val="25000"/>
                    </a:prstClr>
                  </a:solidFill>
                  <a:latin typeface="Arial" panose="020B0604020202020204" pitchFamily="34" charset="0"/>
                  <a:ea typeface="微软雅黑" panose="020B0503020204020204" charset="-122"/>
                  <a:cs typeface="+mn-ea"/>
                  <a:sym typeface="Arial" panose="020B0604020202020204" pitchFamily="34" charset="0"/>
                </a:rPr>
                <a:t>The purpose of Jikeda?</a:t>
              </a:r>
              <a:endParaRPr lang="en-US" altLang="zh-CN" sz="1055" dirty="0">
                <a:solidFill>
                  <a:prstClr val="black">
                    <a:lumMod val="75000"/>
                    <a:lumOff val="25000"/>
                  </a:prst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22" name="任意多边形 21"/>
            <p:cNvSpPr/>
            <p:nvPr/>
          </p:nvSpPr>
          <p:spPr>
            <a:xfrm>
              <a:off x="3083475" y="1138358"/>
              <a:ext cx="287193"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0" fontAlgn="base" hangingPunct="0">
                <a:spcBef>
                  <a:spcPct val="0"/>
                </a:spcBef>
                <a:spcAft>
                  <a:spcPct val="0"/>
                </a:spcAft>
                <a:defRPr/>
              </a:pPr>
              <a:endParaRPr lang="zh-CN" altLang="en-US" sz="1735" dirty="0">
                <a:solidFill>
                  <a:prstClr val="black">
                    <a:lumMod val="75000"/>
                    <a:lumOff val="25000"/>
                  </a:prstClr>
                </a:solidFill>
                <a:latin typeface="Arial" panose="020B0604020202020204" pitchFamily="34" charset="0"/>
                <a:ea typeface="微软雅黑" panose="020B0503020204020204" charset="-122"/>
                <a:cs typeface="+mn-ea"/>
                <a:sym typeface="Arial" panose="020B0604020202020204" pitchFamily="34" charset="0"/>
              </a:endParaRPr>
            </a:p>
          </p:txBody>
        </p:sp>
      </p:grpSp>
      <p:sp>
        <p:nvSpPr>
          <p:cNvPr id="24" name="文本框 23"/>
          <p:cNvSpPr txBox="1"/>
          <p:nvPr/>
        </p:nvSpPr>
        <p:spPr>
          <a:xfrm>
            <a:off x="4208688" y="317921"/>
            <a:ext cx="3758691" cy="58356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charset="-122"/>
                <a:ea typeface="微软雅黑" panose="020B0503020204020204" charset="-122"/>
              </a:defRPr>
            </a:lvl1pPr>
          </a:lstStyle>
          <a:p>
            <a:pPr>
              <a:lnSpc>
                <a:spcPct val="100000"/>
              </a:lnSpc>
              <a:defRPr/>
            </a:pPr>
            <a:r>
              <a:rPr lang="zh-CN" altLang="en-US" sz="3200" b="1" dirty="0">
                <a:solidFill>
                  <a:srgbClr val="2F414B"/>
                </a:solidFill>
                <a:latin typeface="Arial" panose="020B0604020202020204" pitchFamily="34" charset="0"/>
                <a:cs typeface="+mn-ea"/>
                <a:sym typeface="Arial" panose="020B0604020202020204" pitchFamily="34" charset="0"/>
              </a:rPr>
              <a:t>系统简介</a:t>
            </a:r>
            <a:endParaRPr lang="zh-CN" altLang="en-US" sz="3200" b="1" dirty="0">
              <a:solidFill>
                <a:srgbClr val="2F414B"/>
              </a:solidFill>
              <a:latin typeface="Arial" panose="020B0604020202020204" pitchFamily="34" charset="0"/>
              <a:cs typeface="+mn-ea"/>
              <a:sym typeface="Arial" panose="020B0604020202020204" pitchFamily="34" charset="0"/>
            </a:endParaRPr>
          </a:p>
        </p:txBody>
      </p:sp>
      <p:grpSp>
        <p:nvGrpSpPr>
          <p:cNvPr id="25" name="组合 24"/>
          <p:cNvGrpSpPr/>
          <p:nvPr/>
        </p:nvGrpSpPr>
        <p:grpSpPr>
          <a:xfrm>
            <a:off x="3077391" y="640517"/>
            <a:ext cx="6065788" cy="0"/>
            <a:chOff x="4615664" y="960506"/>
            <a:chExt cx="9102718" cy="0"/>
          </a:xfrm>
        </p:grpSpPr>
        <p:cxnSp>
          <p:nvCxnSpPr>
            <p:cNvPr id="26" name="321"/>
            <p:cNvCxnSpPr/>
            <p:nvPr/>
          </p:nvCxnSpPr>
          <p:spPr bwMode="auto">
            <a:xfrm flipH="1">
              <a:off x="4615664" y="960506"/>
              <a:ext cx="131467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3 22"/>
            <p:cNvCxnSpPr/>
            <p:nvPr/>
          </p:nvCxnSpPr>
          <p:spPr bwMode="auto">
            <a:xfrm flipH="1">
              <a:off x="12403703" y="960506"/>
              <a:ext cx="131467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5" name="图片 4" descr="登录-注册"/>
          <p:cNvPicPr>
            <a:picLocks noChangeAspect="1"/>
          </p:cNvPicPr>
          <p:nvPr/>
        </p:nvPicPr>
        <p:blipFill>
          <a:blip r:embed="rId1"/>
          <a:stretch>
            <a:fillRect/>
          </a:stretch>
        </p:blipFill>
        <p:spPr>
          <a:xfrm>
            <a:off x="2341033" y="2876973"/>
            <a:ext cx="480000" cy="480000"/>
          </a:xfrm>
          <a:prstGeom prst="rect">
            <a:avLst/>
          </a:prstGeom>
        </p:spPr>
      </p:pic>
      <p:sp>
        <p:nvSpPr>
          <p:cNvPr id="6" name="文本框 5"/>
          <p:cNvSpPr txBox="1"/>
          <p:nvPr/>
        </p:nvSpPr>
        <p:spPr>
          <a:xfrm>
            <a:off x="2950633" y="2948093"/>
            <a:ext cx="1425787" cy="297180"/>
          </a:xfrm>
          <a:prstGeom prst="rect">
            <a:avLst/>
          </a:prstGeom>
          <a:noFill/>
        </p:spPr>
        <p:txBody>
          <a:bodyPr wrap="square" rtlCol="0">
            <a:spAutoFit/>
          </a:bodyPr>
          <a:lstStyle/>
          <a:p>
            <a:r>
              <a:rPr lang="zh-CN" altLang="en-US" sz="1335"/>
              <a:t>登录</a:t>
            </a:r>
            <a:r>
              <a:rPr lang="en-US" altLang="zh-CN" sz="1335"/>
              <a:t>/</a:t>
            </a:r>
            <a:r>
              <a:rPr lang="zh-CN" altLang="en-US" sz="1335"/>
              <a:t>注册</a:t>
            </a:r>
            <a:endParaRPr lang="zh-CN" altLang="en-US" sz="1335"/>
          </a:p>
        </p:txBody>
      </p:sp>
      <p:pic>
        <p:nvPicPr>
          <p:cNvPr id="7" name="图片 6" descr="点餐"/>
          <p:cNvPicPr>
            <a:picLocks noChangeAspect="1"/>
          </p:cNvPicPr>
          <p:nvPr/>
        </p:nvPicPr>
        <p:blipFill>
          <a:blip r:embed="rId2"/>
          <a:stretch>
            <a:fillRect/>
          </a:stretch>
        </p:blipFill>
        <p:spPr>
          <a:xfrm>
            <a:off x="4231640" y="2876973"/>
            <a:ext cx="480000" cy="480000"/>
          </a:xfrm>
          <a:prstGeom prst="rect">
            <a:avLst/>
          </a:prstGeom>
        </p:spPr>
      </p:pic>
      <p:sp>
        <p:nvSpPr>
          <p:cNvPr id="8" name="文本框 7"/>
          <p:cNvSpPr txBox="1"/>
          <p:nvPr/>
        </p:nvSpPr>
        <p:spPr>
          <a:xfrm>
            <a:off x="4841240" y="2948093"/>
            <a:ext cx="1425787" cy="297180"/>
          </a:xfrm>
          <a:prstGeom prst="rect">
            <a:avLst/>
          </a:prstGeom>
          <a:noFill/>
        </p:spPr>
        <p:txBody>
          <a:bodyPr wrap="square" rtlCol="0">
            <a:spAutoFit/>
          </a:bodyPr>
          <a:lstStyle/>
          <a:p>
            <a:r>
              <a:rPr lang="zh-CN" altLang="en-US" sz="1335"/>
              <a:t>下单</a:t>
            </a:r>
            <a:endParaRPr lang="zh-CN" altLang="en-US" sz="1335"/>
          </a:p>
        </p:txBody>
      </p:sp>
      <p:sp>
        <p:nvSpPr>
          <p:cNvPr id="9" name="文本框 8"/>
          <p:cNvSpPr txBox="1"/>
          <p:nvPr/>
        </p:nvSpPr>
        <p:spPr>
          <a:xfrm>
            <a:off x="4841240" y="3636433"/>
            <a:ext cx="1425787" cy="297180"/>
          </a:xfrm>
          <a:prstGeom prst="rect">
            <a:avLst/>
          </a:prstGeom>
          <a:noFill/>
        </p:spPr>
        <p:txBody>
          <a:bodyPr wrap="square" rtlCol="0">
            <a:spAutoFit/>
          </a:bodyPr>
          <a:lstStyle/>
          <a:p>
            <a:r>
              <a:rPr lang="zh-CN" altLang="en-US" sz="1335"/>
              <a:t>管理个人账户</a:t>
            </a:r>
            <a:endParaRPr lang="zh-CN" altLang="en-US" sz="1335"/>
          </a:p>
        </p:txBody>
      </p:sp>
      <p:pic>
        <p:nvPicPr>
          <p:cNvPr id="12" name="图片 11" descr="修改个人信息"/>
          <p:cNvPicPr>
            <a:picLocks noChangeAspect="1"/>
          </p:cNvPicPr>
          <p:nvPr/>
        </p:nvPicPr>
        <p:blipFill>
          <a:blip r:embed="rId3"/>
          <a:stretch>
            <a:fillRect/>
          </a:stretch>
        </p:blipFill>
        <p:spPr>
          <a:xfrm>
            <a:off x="4231640" y="3559387"/>
            <a:ext cx="480000" cy="480000"/>
          </a:xfrm>
          <a:prstGeom prst="rect">
            <a:avLst/>
          </a:prstGeom>
        </p:spPr>
      </p:pic>
      <p:pic>
        <p:nvPicPr>
          <p:cNvPr id="23" name="图片 22" descr="浏览量"/>
          <p:cNvPicPr>
            <a:picLocks noChangeAspect="1"/>
          </p:cNvPicPr>
          <p:nvPr/>
        </p:nvPicPr>
        <p:blipFill>
          <a:blip r:embed="rId4"/>
          <a:stretch>
            <a:fillRect/>
          </a:stretch>
        </p:blipFill>
        <p:spPr>
          <a:xfrm>
            <a:off x="2341033" y="3565313"/>
            <a:ext cx="480000" cy="480000"/>
          </a:xfrm>
          <a:prstGeom prst="rect">
            <a:avLst/>
          </a:prstGeom>
        </p:spPr>
      </p:pic>
      <p:sp>
        <p:nvSpPr>
          <p:cNvPr id="28" name="文本框 27"/>
          <p:cNvSpPr txBox="1"/>
          <p:nvPr/>
        </p:nvSpPr>
        <p:spPr>
          <a:xfrm>
            <a:off x="2950633" y="3636433"/>
            <a:ext cx="1425787" cy="297180"/>
          </a:xfrm>
          <a:prstGeom prst="rect">
            <a:avLst/>
          </a:prstGeom>
          <a:noFill/>
        </p:spPr>
        <p:txBody>
          <a:bodyPr wrap="square" rtlCol="0">
            <a:spAutoFit/>
          </a:bodyPr>
          <a:lstStyle/>
          <a:p>
            <a:r>
              <a:rPr lang="zh-CN" altLang="en-US" sz="1335"/>
              <a:t>浏览餐厅</a:t>
            </a:r>
            <a:endParaRPr lang="zh-CN" altLang="en-US" sz="1335"/>
          </a:p>
        </p:txBody>
      </p:sp>
      <p:pic>
        <p:nvPicPr>
          <p:cNvPr id="30" name="图片 29" descr="订单"/>
          <p:cNvPicPr>
            <a:picLocks noChangeAspect="1"/>
          </p:cNvPicPr>
          <p:nvPr/>
        </p:nvPicPr>
        <p:blipFill>
          <a:blip r:embed="rId5"/>
          <a:stretch>
            <a:fillRect/>
          </a:stretch>
        </p:blipFill>
        <p:spPr>
          <a:xfrm>
            <a:off x="2341033" y="4253653"/>
            <a:ext cx="480000" cy="480000"/>
          </a:xfrm>
          <a:prstGeom prst="rect">
            <a:avLst/>
          </a:prstGeom>
        </p:spPr>
      </p:pic>
      <p:sp>
        <p:nvSpPr>
          <p:cNvPr id="31" name="文本框 30"/>
          <p:cNvSpPr txBox="1"/>
          <p:nvPr/>
        </p:nvSpPr>
        <p:spPr>
          <a:xfrm>
            <a:off x="2946400" y="4323927"/>
            <a:ext cx="1425787" cy="297180"/>
          </a:xfrm>
          <a:prstGeom prst="rect">
            <a:avLst/>
          </a:prstGeom>
          <a:noFill/>
        </p:spPr>
        <p:txBody>
          <a:bodyPr wrap="square" rtlCol="0">
            <a:spAutoFit/>
          </a:bodyPr>
          <a:lstStyle/>
          <a:p>
            <a:r>
              <a:rPr lang="zh-CN" altLang="en-US" sz="1335"/>
              <a:t>查看订单</a:t>
            </a:r>
            <a:endParaRPr lang="zh-CN" altLang="en-US" sz="1335"/>
          </a:p>
        </p:txBody>
      </p:sp>
      <p:pic>
        <p:nvPicPr>
          <p:cNvPr id="32" name="图片 31" descr="省略号"/>
          <p:cNvPicPr>
            <a:picLocks noChangeAspect="1"/>
          </p:cNvPicPr>
          <p:nvPr/>
        </p:nvPicPr>
        <p:blipFill>
          <a:blip r:embed="rId6"/>
          <a:stretch>
            <a:fillRect/>
          </a:stretch>
        </p:blipFill>
        <p:spPr>
          <a:xfrm>
            <a:off x="4208780" y="4241800"/>
            <a:ext cx="480000" cy="48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anim calcmode="lin" valueType="num">
                                      <p:cBhvr>
                                        <p:cTn id="8" dur="250" fill="hold"/>
                                        <p:tgtEl>
                                          <p:spTgt spid="16"/>
                                        </p:tgtEl>
                                        <p:attrNameLst>
                                          <p:attrName>ppt_x</p:attrName>
                                        </p:attrNameLst>
                                      </p:cBhvr>
                                      <p:tavLst>
                                        <p:tav tm="0">
                                          <p:val>
                                            <p:strVal val="#ppt_x"/>
                                          </p:val>
                                        </p:tav>
                                        <p:tav tm="100000">
                                          <p:val>
                                            <p:strVal val="#ppt_x"/>
                                          </p:val>
                                        </p:tav>
                                      </p:tavLst>
                                    </p:anim>
                                    <p:anim calcmode="lin" valueType="num">
                                      <p:cBhvr>
                                        <p:cTn id="9" dur="25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017"/>
          <p:cNvPicPr>
            <a:picLocks noChangeAspect="1"/>
          </p:cNvPicPr>
          <p:nvPr/>
        </p:nvPicPr>
        <p:blipFill>
          <a:blip r:embed="rId1"/>
          <a:stretch>
            <a:fillRect/>
          </a:stretch>
        </p:blipFill>
        <p:spPr>
          <a:xfrm>
            <a:off x="1117600" y="990600"/>
            <a:ext cx="10253133" cy="5884333"/>
          </a:xfrm>
          <a:prstGeom prst="rect">
            <a:avLst/>
          </a:prstGeom>
        </p:spPr>
      </p:pic>
      <p:pic>
        <p:nvPicPr>
          <p:cNvPr id="3" name="图片 2"/>
          <p:cNvPicPr>
            <a:picLocks noChangeAspect="1"/>
          </p:cNvPicPr>
          <p:nvPr/>
        </p:nvPicPr>
        <p:blipFill>
          <a:blip r:embed="rId2"/>
          <a:stretch>
            <a:fillRect/>
          </a:stretch>
        </p:blipFill>
        <p:spPr>
          <a:xfrm>
            <a:off x="2438400" y="1369060"/>
            <a:ext cx="7750387" cy="4876800"/>
          </a:xfrm>
          <a:prstGeom prst="rect">
            <a:avLst/>
          </a:prstGeom>
        </p:spPr>
      </p:pic>
      <p:pic>
        <p:nvPicPr>
          <p:cNvPr id="10" name="图片 9"/>
          <p:cNvPicPr>
            <a:picLocks noChangeAspect="1"/>
          </p:cNvPicPr>
          <p:nvPr/>
        </p:nvPicPr>
        <p:blipFill>
          <a:blip r:embed="rId3"/>
          <a:stretch>
            <a:fillRect/>
          </a:stretch>
        </p:blipFill>
        <p:spPr>
          <a:xfrm>
            <a:off x="2540000" y="1369060"/>
            <a:ext cx="7719060" cy="4848013"/>
          </a:xfrm>
          <a:prstGeom prst="rect">
            <a:avLst/>
          </a:prstGeom>
        </p:spPr>
      </p:pic>
      <p:sp>
        <p:nvSpPr>
          <p:cNvPr id="24" name="文本框 23"/>
          <p:cNvSpPr txBox="1"/>
          <p:nvPr/>
        </p:nvSpPr>
        <p:spPr>
          <a:xfrm>
            <a:off x="3714327" y="317500"/>
            <a:ext cx="4762500" cy="58356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charset="-122"/>
                <a:ea typeface="微软雅黑" panose="020B0503020204020204" charset="-122"/>
              </a:defRPr>
            </a:lvl1pPr>
          </a:lstStyle>
          <a:p>
            <a:pPr>
              <a:lnSpc>
                <a:spcPct val="100000"/>
              </a:lnSpc>
              <a:defRPr/>
            </a:pPr>
            <a:r>
              <a:rPr lang="zh-CN" altLang="en-US" sz="3200" b="1" dirty="0">
                <a:solidFill>
                  <a:srgbClr val="2F414B"/>
                </a:solidFill>
                <a:latin typeface="Arial" panose="020B0604020202020204" pitchFamily="34" charset="0"/>
                <a:cs typeface="+mn-ea"/>
                <a:sym typeface="Arial" panose="020B0604020202020204" pitchFamily="34" charset="0"/>
              </a:rPr>
              <a:t>展示</a:t>
            </a:r>
            <a:endParaRPr lang="zh-CN" altLang="en-US" sz="3200" b="1" dirty="0">
              <a:solidFill>
                <a:srgbClr val="2F414B"/>
              </a:solidFill>
              <a:latin typeface="Arial" panose="020B0604020202020204" pitchFamily="34" charset="0"/>
              <a:cs typeface="+mn-ea"/>
              <a:sym typeface="Arial" panose="020B0604020202020204" pitchFamily="34" charset="0"/>
            </a:endParaRPr>
          </a:p>
        </p:txBody>
      </p:sp>
      <p:grpSp>
        <p:nvGrpSpPr>
          <p:cNvPr id="25" name="组合 24"/>
          <p:cNvGrpSpPr/>
          <p:nvPr/>
        </p:nvGrpSpPr>
        <p:grpSpPr>
          <a:xfrm>
            <a:off x="3077391" y="640517"/>
            <a:ext cx="6065788" cy="0"/>
            <a:chOff x="4615664" y="960506"/>
            <a:chExt cx="9102718" cy="0"/>
          </a:xfrm>
        </p:grpSpPr>
        <p:cxnSp>
          <p:nvCxnSpPr>
            <p:cNvPr id="26" name="321"/>
            <p:cNvCxnSpPr/>
            <p:nvPr/>
          </p:nvCxnSpPr>
          <p:spPr bwMode="auto">
            <a:xfrm flipH="1">
              <a:off x="4615664" y="960506"/>
              <a:ext cx="131467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3 22"/>
            <p:cNvCxnSpPr/>
            <p:nvPr/>
          </p:nvCxnSpPr>
          <p:spPr bwMode="auto">
            <a:xfrm flipH="1">
              <a:off x="12403703" y="960506"/>
              <a:ext cx="131467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4" name="图片 3"/>
          <p:cNvPicPr>
            <a:picLocks noChangeAspect="1"/>
          </p:cNvPicPr>
          <p:nvPr/>
        </p:nvPicPr>
        <p:blipFill>
          <a:blip r:embed="rId4"/>
          <a:stretch>
            <a:fillRect/>
          </a:stretch>
        </p:blipFill>
        <p:spPr>
          <a:xfrm>
            <a:off x="2540000" y="1340273"/>
            <a:ext cx="7720753" cy="4876800"/>
          </a:xfrm>
          <a:prstGeom prst="rect">
            <a:avLst/>
          </a:prstGeom>
        </p:spPr>
      </p:pic>
      <p:pic>
        <p:nvPicPr>
          <p:cNvPr id="5" name="图片 4"/>
          <p:cNvPicPr>
            <a:picLocks noChangeAspect="1"/>
          </p:cNvPicPr>
          <p:nvPr/>
        </p:nvPicPr>
        <p:blipFill>
          <a:blip r:embed="rId5"/>
          <a:stretch>
            <a:fillRect/>
          </a:stretch>
        </p:blipFill>
        <p:spPr>
          <a:xfrm>
            <a:off x="2438400" y="1340273"/>
            <a:ext cx="7720753" cy="4874260"/>
          </a:xfrm>
          <a:prstGeom prst="rect">
            <a:avLst/>
          </a:prstGeom>
        </p:spPr>
      </p:pic>
      <p:pic>
        <p:nvPicPr>
          <p:cNvPr id="6" name="图片 5"/>
          <p:cNvPicPr>
            <a:picLocks noChangeAspect="1"/>
          </p:cNvPicPr>
          <p:nvPr/>
        </p:nvPicPr>
        <p:blipFill>
          <a:blip r:embed="rId6"/>
          <a:stretch>
            <a:fillRect/>
          </a:stretch>
        </p:blipFill>
        <p:spPr>
          <a:xfrm>
            <a:off x="2415540" y="1340273"/>
            <a:ext cx="7743613" cy="4848013"/>
          </a:xfrm>
          <a:prstGeom prst="rect">
            <a:avLst/>
          </a:prstGeom>
        </p:spPr>
      </p:pic>
      <p:pic>
        <p:nvPicPr>
          <p:cNvPr id="7" name="图片 6"/>
          <p:cNvPicPr>
            <a:picLocks noChangeAspect="1"/>
          </p:cNvPicPr>
          <p:nvPr/>
        </p:nvPicPr>
        <p:blipFill>
          <a:blip r:embed="rId7"/>
          <a:stretch>
            <a:fillRect/>
          </a:stretch>
        </p:blipFill>
        <p:spPr>
          <a:xfrm>
            <a:off x="2415540" y="1340273"/>
            <a:ext cx="7719907" cy="4848013"/>
          </a:xfrm>
          <a:prstGeom prst="rect">
            <a:avLst/>
          </a:prstGeom>
        </p:spPr>
      </p:pic>
      <p:pic>
        <p:nvPicPr>
          <p:cNvPr id="9" name="图片 8"/>
          <p:cNvPicPr>
            <a:picLocks noChangeAspect="1"/>
          </p:cNvPicPr>
          <p:nvPr/>
        </p:nvPicPr>
        <p:blipFill>
          <a:blip r:embed="rId8"/>
          <a:stretch>
            <a:fillRect/>
          </a:stretch>
        </p:blipFill>
        <p:spPr>
          <a:xfrm>
            <a:off x="2415540" y="1339427"/>
            <a:ext cx="7719907" cy="4848860"/>
          </a:xfrm>
          <a:prstGeom prst="rect">
            <a:avLst/>
          </a:prstGeom>
        </p:spPr>
      </p:pic>
      <p:pic>
        <p:nvPicPr>
          <p:cNvPr id="11" name="图片 10"/>
          <p:cNvPicPr>
            <a:picLocks noChangeAspect="1"/>
          </p:cNvPicPr>
          <p:nvPr/>
        </p:nvPicPr>
        <p:blipFill>
          <a:blip r:embed="rId9"/>
          <a:stretch>
            <a:fillRect/>
          </a:stretch>
        </p:blipFill>
        <p:spPr>
          <a:xfrm>
            <a:off x="2415540" y="1340273"/>
            <a:ext cx="7858760" cy="4868333"/>
          </a:xfrm>
          <a:prstGeom prst="rect">
            <a:avLst/>
          </a:prstGeom>
        </p:spPr>
      </p:pic>
      <p:pic>
        <p:nvPicPr>
          <p:cNvPr id="12" name="图片 11"/>
          <p:cNvPicPr>
            <a:picLocks noChangeAspect="1"/>
          </p:cNvPicPr>
          <p:nvPr/>
        </p:nvPicPr>
        <p:blipFill>
          <a:blip r:embed="rId10"/>
          <a:stretch>
            <a:fillRect/>
          </a:stretch>
        </p:blipFill>
        <p:spPr>
          <a:xfrm>
            <a:off x="2415540" y="1339427"/>
            <a:ext cx="7844367" cy="4906433"/>
          </a:xfrm>
          <a:prstGeom prst="rect">
            <a:avLst/>
          </a:prstGeom>
        </p:spPr>
      </p:pic>
      <p:pic>
        <p:nvPicPr>
          <p:cNvPr id="13" name="图片 12"/>
          <p:cNvPicPr>
            <a:picLocks noChangeAspect="1"/>
          </p:cNvPicPr>
          <p:nvPr/>
        </p:nvPicPr>
        <p:blipFill>
          <a:blip r:embed="rId11"/>
          <a:stretch>
            <a:fillRect/>
          </a:stretch>
        </p:blipFill>
        <p:spPr>
          <a:xfrm>
            <a:off x="2438400" y="1330960"/>
            <a:ext cx="7844367" cy="4877647"/>
          </a:xfrm>
          <a:prstGeom prst="rect">
            <a:avLst/>
          </a:prstGeom>
        </p:spPr>
      </p:pic>
      <p:pic>
        <p:nvPicPr>
          <p:cNvPr id="14" name="图片 13"/>
          <p:cNvPicPr>
            <a:picLocks noChangeAspect="1"/>
          </p:cNvPicPr>
          <p:nvPr/>
        </p:nvPicPr>
        <p:blipFill>
          <a:blip r:embed="rId12"/>
          <a:stretch>
            <a:fillRect/>
          </a:stretch>
        </p:blipFill>
        <p:spPr>
          <a:xfrm>
            <a:off x="2405380" y="1340273"/>
            <a:ext cx="7854527" cy="4906433"/>
          </a:xfrm>
          <a:prstGeom prst="rect">
            <a:avLst/>
          </a:prstGeom>
        </p:spPr>
      </p:pic>
      <p:pic>
        <p:nvPicPr>
          <p:cNvPr id="15" name="图片 14"/>
          <p:cNvPicPr>
            <a:picLocks noChangeAspect="1"/>
          </p:cNvPicPr>
          <p:nvPr/>
        </p:nvPicPr>
        <p:blipFill>
          <a:blip r:embed="rId13"/>
          <a:stretch>
            <a:fillRect/>
          </a:stretch>
        </p:blipFill>
        <p:spPr>
          <a:xfrm>
            <a:off x="2405380" y="1295400"/>
            <a:ext cx="7855373" cy="4950460"/>
          </a:xfrm>
          <a:prstGeom prst="rect">
            <a:avLst/>
          </a:prstGeom>
        </p:spPr>
      </p:pic>
      <p:pic>
        <p:nvPicPr>
          <p:cNvPr id="16" name="图片 15"/>
          <p:cNvPicPr>
            <a:picLocks noChangeAspect="1"/>
          </p:cNvPicPr>
          <p:nvPr/>
        </p:nvPicPr>
        <p:blipFill>
          <a:blip r:embed="rId14"/>
          <a:stretch>
            <a:fillRect/>
          </a:stretch>
        </p:blipFill>
        <p:spPr>
          <a:xfrm>
            <a:off x="2405380" y="1274233"/>
            <a:ext cx="7853680" cy="4972473"/>
          </a:xfrm>
          <a:prstGeom prst="rect">
            <a:avLst/>
          </a:prstGeom>
        </p:spPr>
      </p:pic>
      <p:pic>
        <p:nvPicPr>
          <p:cNvPr id="17" name="图片 16"/>
          <p:cNvPicPr>
            <a:picLocks noChangeAspect="1"/>
          </p:cNvPicPr>
          <p:nvPr/>
        </p:nvPicPr>
        <p:blipFill>
          <a:blip r:embed="rId15"/>
          <a:stretch>
            <a:fillRect/>
          </a:stretch>
        </p:blipFill>
        <p:spPr>
          <a:xfrm>
            <a:off x="2438400" y="1273387"/>
            <a:ext cx="7844367" cy="49733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down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strips(down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strips(down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strips(down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strips(down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strips(downLeft)">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12"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strips(downLeft)">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12"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strips(downLeft)">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12"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strips(downLeft)">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12"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strips(downLeft)">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12" fill="hold"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strips(downLeft)">
                                      <p:cBhvr>
                                        <p:cTn id="57" dur="50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18" presetClass="entr" presetSubtype="12"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strips(downLeft)">
                                      <p:cBhvr>
                                        <p:cTn id="62" dur="500"/>
                                        <p:tgtEl>
                                          <p:spTgt spid="16"/>
                                        </p:tgtEl>
                                      </p:cBhvr>
                                    </p:animEffect>
                                  </p:childTnLst>
                                </p:cTn>
                              </p:par>
                            </p:childTnLst>
                          </p:cTn>
                        </p:par>
                      </p:childTnLst>
                    </p:cTn>
                  </p:par>
                  <p:par>
                    <p:cTn id="63" fill="hold">
                      <p:stCondLst>
                        <p:cond delay="indefinite"/>
                      </p:stCondLst>
                      <p:childTnLst>
                        <p:par>
                          <p:cTn id="64" fill="hold">
                            <p:stCondLst>
                              <p:cond delay="0"/>
                            </p:stCondLst>
                            <p:childTnLst>
                              <p:par>
                                <p:cTn id="65" presetID="18" presetClass="entr" presetSubtype="12" fill="hold"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strips(downLeft)">
                                      <p:cBhvr>
                                        <p:cTn id="6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0844530" y="560705"/>
            <a:ext cx="768350" cy="116205"/>
            <a:chOff x="17078" y="734"/>
            <a:chExt cx="1210" cy="183"/>
          </a:xfrm>
        </p:grpSpPr>
        <p:sp>
          <p:nvSpPr>
            <p:cNvPr id="14" name="椭圆 13"/>
            <p:cNvSpPr/>
            <p:nvPr/>
          </p:nvSpPr>
          <p:spPr>
            <a:xfrm>
              <a:off x="17406" y="734"/>
              <a:ext cx="182" cy="182"/>
            </a:xfrm>
            <a:prstGeom prst="ellipse">
              <a:avLst/>
            </a:prstGeom>
            <a:solidFill>
              <a:srgbClr val="80C4E3"/>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椭圆 14"/>
            <p:cNvSpPr/>
            <p:nvPr/>
          </p:nvSpPr>
          <p:spPr>
            <a:xfrm>
              <a:off x="17756" y="734"/>
              <a:ext cx="182" cy="182"/>
            </a:xfrm>
            <a:prstGeom prst="ellipse">
              <a:avLst/>
            </a:prstGeom>
            <a:solidFill>
              <a:srgbClr val="EE7373"/>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椭圆 15"/>
            <p:cNvSpPr/>
            <p:nvPr/>
          </p:nvSpPr>
          <p:spPr>
            <a:xfrm>
              <a:off x="18106" y="734"/>
              <a:ext cx="182" cy="182"/>
            </a:xfrm>
            <a:prstGeom prst="ellipse">
              <a:avLst/>
            </a:prstGeom>
            <a:solidFill>
              <a:srgbClr val="80C4E3"/>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4" name="椭圆 63"/>
            <p:cNvSpPr/>
            <p:nvPr/>
          </p:nvSpPr>
          <p:spPr>
            <a:xfrm>
              <a:off x="17078" y="735"/>
              <a:ext cx="182" cy="182"/>
            </a:xfrm>
            <a:prstGeom prst="ellipse">
              <a:avLst/>
            </a:prstGeom>
            <a:solidFill>
              <a:srgbClr val="EE7373"/>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3" name="组合 42"/>
          <p:cNvGrpSpPr/>
          <p:nvPr/>
        </p:nvGrpSpPr>
        <p:grpSpPr>
          <a:xfrm>
            <a:off x="9525" y="5336540"/>
            <a:ext cx="12172950" cy="306070"/>
            <a:chOff x="14" y="8254"/>
            <a:chExt cx="19170" cy="482"/>
          </a:xfrm>
        </p:grpSpPr>
        <p:cxnSp>
          <p:nvCxnSpPr>
            <p:cNvPr id="2" name="直接连接符 1"/>
            <p:cNvCxnSpPr/>
            <p:nvPr/>
          </p:nvCxnSpPr>
          <p:spPr>
            <a:xfrm>
              <a:off x="14" y="8289"/>
              <a:ext cx="19170"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388" y="8304"/>
              <a:ext cx="0" cy="39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097" y="8309"/>
              <a:ext cx="0" cy="39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806" y="8269"/>
              <a:ext cx="0" cy="39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2515" y="8289"/>
              <a:ext cx="0" cy="39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224" y="8264"/>
              <a:ext cx="0" cy="39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3933" y="8294"/>
              <a:ext cx="0" cy="39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642" y="8299"/>
              <a:ext cx="0" cy="39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351" y="8259"/>
              <a:ext cx="0" cy="39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060" y="8279"/>
              <a:ext cx="0" cy="39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6769" y="8254"/>
              <a:ext cx="0" cy="39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7478" y="8299"/>
              <a:ext cx="0" cy="39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8187" y="8304"/>
              <a:ext cx="0" cy="39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8896" y="8264"/>
              <a:ext cx="0" cy="39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9605" y="8284"/>
              <a:ext cx="0" cy="39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0314" y="8259"/>
              <a:ext cx="0" cy="39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1023" y="8334"/>
              <a:ext cx="0" cy="39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1732" y="8339"/>
              <a:ext cx="0" cy="39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12441" y="8299"/>
              <a:ext cx="0" cy="39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13150" y="8319"/>
              <a:ext cx="0" cy="39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3859" y="8294"/>
              <a:ext cx="0" cy="39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4568" y="8341"/>
              <a:ext cx="0" cy="39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5277" y="8346"/>
              <a:ext cx="0" cy="39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5986" y="8306"/>
              <a:ext cx="0" cy="39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6695" y="8326"/>
              <a:ext cx="0" cy="39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17404" y="8301"/>
              <a:ext cx="0" cy="39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8113" y="8286"/>
              <a:ext cx="0" cy="39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8822" y="8291"/>
              <a:ext cx="0" cy="39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cxnSp>
        <p:nvCxnSpPr>
          <p:cNvPr id="10" name="直接连接符 9"/>
          <p:cNvCxnSpPr/>
          <p:nvPr/>
        </p:nvCxnSpPr>
        <p:spPr>
          <a:xfrm>
            <a:off x="-9525" y="5567680"/>
            <a:ext cx="12191365"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5606415"/>
            <a:ext cx="12191365" cy="1251585"/>
          </a:xfrm>
          <a:prstGeom prst="rect">
            <a:avLst/>
          </a:prstGeom>
          <a:solidFill>
            <a:srgbClr val="FDDE83"/>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4" name="图片 43" descr="R22Bp0010Logistics004 [转换]-01"/>
          <p:cNvPicPr>
            <a:picLocks noChangeAspect="1"/>
          </p:cNvPicPr>
          <p:nvPr/>
        </p:nvPicPr>
        <p:blipFill>
          <a:blip r:embed="rId1"/>
          <a:srcRect t="35744"/>
          <a:stretch>
            <a:fillRect/>
          </a:stretch>
        </p:blipFill>
        <p:spPr>
          <a:xfrm>
            <a:off x="6174740" y="2359660"/>
            <a:ext cx="6007100" cy="3282950"/>
          </a:xfrm>
          <a:prstGeom prst="rect">
            <a:avLst/>
          </a:prstGeom>
        </p:spPr>
      </p:pic>
      <p:sp>
        <p:nvSpPr>
          <p:cNvPr id="48" name="文本框 47"/>
          <p:cNvSpPr txBox="1"/>
          <p:nvPr/>
        </p:nvSpPr>
        <p:spPr>
          <a:xfrm>
            <a:off x="584835" y="1437005"/>
            <a:ext cx="4975860" cy="1198880"/>
          </a:xfrm>
          <a:prstGeom prst="rect">
            <a:avLst/>
          </a:prstGeom>
          <a:noFill/>
        </p:spPr>
        <p:txBody>
          <a:bodyPr wrap="square" rtlCol="0">
            <a:spAutoFit/>
          </a:bodyPr>
          <a:p>
            <a:pPr algn="l"/>
            <a:r>
              <a:rPr lang="zh-CN" altLang="en-US" sz="7200">
                <a:ln w="15875">
                  <a:noFill/>
                </a:ln>
                <a:solidFill>
                  <a:srgbClr val="224454"/>
                </a:solidFill>
                <a:latin typeface="汉仪雅酷黑 85W" panose="020B0904020202020204" charset="-122"/>
                <a:ea typeface="汉仪雅酷黑 85W" panose="020B0904020202020204" charset="-122"/>
                <a:cs typeface="汉仪粗简黑简" panose="00020600040101010101" charset="-122"/>
                <a:sym typeface="汉仪雅酷黑 85W" panose="020B0904020202020204" charset="-122"/>
              </a:rPr>
              <a:t>内容完结</a:t>
            </a:r>
            <a:endParaRPr lang="zh-CN" altLang="en-US" sz="7200">
              <a:ln w="15875">
                <a:noFill/>
              </a:ln>
              <a:solidFill>
                <a:srgbClr val="224454"/>
              </a:solidFill>
              <a:latin typeface="汉仪雅酷黑 85W" panose="020B0904020202020204" charset="-122"/>
              <a:ea typeface="汉仪雅酷黑 85W" panose="020B0904020202020204" charset="-122"/>
              <a:cs typeface="汉仪粗简黑简" panose="00020600040101010101" charset="-122"/>
              <a:sym typeface="汉仪雅酷黑 85W" panose="020B0904020202020204" charset="-122"/>
            </a:endParaRPr>
          </a:p>
        </p:txBody>
      </p:sp>
      <p:sp>
        <p:nvSpPr>
          <p:cNvPr id="49" name="文本框 48"/>
          <p:cNvSpPr txBox="1"/>
          <p:nvPr/>
        </p:nvSpPr>
        <p:spPr>
          <a:xfrm>
            <a:off x="1146810" y="2537460"/>
            <a:ext cx="5853430" cy="1198880"/>
          </a:xfrm>
          <a:prstGeom prst="rect">
            <a:avLst/>
          </a:prstGeom>
          <a:noFill/>
        </p:spPr>
        <p:txBody>
          <a:bodyPr wrap="square" rtlCol="0">
            <a:spAutoFit/>
          </a:bodyPr>
          <a:p>
            <a:pPr algn="l"/>
            <a:r>
              <a:rPr lang="zh-CN" altLang="en-US" sz="7200">
                <a:ln w="15875">
                  <a:noFill/>
                </a:ln>
                <a:solidFill>
                  <a:srgbClr val="BE4F55"/>
                </a:solidFill>
                <a:latin typeface="汉仪雅酷黑 85W" panose="020B0904020202020204" charset="-122"/>
                <a:ea typeface="汉仪雅酷黑 85W" panose="020B0904020202020204" charset="-122"/>
                <a:cs typeface="汉仪粗简黑简" panose="00020600040101010101" charset="-122"/>
                <a:sym typeface="汉仪雅酷黑 85W" panose="020B0904020202020204" charset="-122"/>
              </a:rPr>
              <a:t>感谢大家观看</a:t>
            </a:r>
            <a:endParaRPr lang="zh-CN" altLang="en-US" sz="7200">
              <a:ln w="15875">
                <a:noFill/>
              </a:ln>
              <a:solidFill>
                <a:srgbClr val="BE4F55"/>
              </a:solidFill>
              <a:latin typeface="汉仪雅酷黑 85W" panose="020B0904020202020204" charset="-122"/>
              <a:ea typeface="汉仪雅酷黑 85W" panose="020B0904020202020204" charset="-122"/>
              <a:cs typeface="汉仪粗简黑简" panose="00020600040101010101" charset="-122"/>
              <a:sym typeface="汉仪雅酷黑 85W" panose="020B0904020202020204" charset="-122"/>
            </a:endParaRPr>
          </a:p>
        </p:txBody>
      </p:sp>
      <p:pic>
        <p:nvPicPr>
          <p:cNvPr id="56" name="图片 55" descr="templates\docerresourceshop\icons\\343435333336353b333633323239313bd4c6d0ceb1ead7a2"/>
          <p:cNvPicPr>
            <a:picLocks noChangeAspect="1"/>
          </p:cNvPicPr>
          <p:nvPr/>
        </p:nvPicPr>
        <p:blipFill>
          <a:blip r:embed="rId2"/>
          <a:stretch>
            <a:fillRect/>
          </a:stretch>
        </p:blipFill>
        <p:spPr>
          <a:xfrm flipH="1">
            <a:off x="7340600" y="886460"/>
            <a:ext cx="914400" cy="914400"/>
          </a:xfrm>
          <a:prstGeom prst="rect">
            <a:avLst/>
          </a:prstGeom>
        </p:spPr>
      </p:pic>
      <p:pic>
        <p:nvPicPr>
          <p:cNvPr id="60" name="图片 59" descr="templates\docerresourceshop\icons\\333438303936353b333635353232393bd4c6"/>
          <p:cNvPicPr>
            <a:picLocks noChangeAspect="1"/>
          </p:cNvPicPr>
          <p:nvPr/>
        </p:nvPicPr>
        <p:blipFill>
          <a:blip r:embed="rId3"/>
          <a:stretch>
            <a:fillRect/>
          </a:stretch>
        </p:blipFill>
        <p:spPr>
          <a:xfrm>
            <a:off x="10520045" y="1437005"/>
            <a:ext cx="764540" cy="764540"/>
          </a:xfrm>
          <a:prstGeom prst="rect">
            <a:avLst/>
          </a:prstGeom>
        </p:spPr>
      </p:pic>
      <p:pic>
        <p:nvPicPr>
          <p:cNvPr id="61" name="图片 60" descr="templates\docerresourceshop\icons\\333438303936353b333635353232393bd4c6"/>
          <p:cNvPicPr>
            <a:picLocks noChangeAspect="1"/>
          </p:cNvPicPr>
          <p:nvPr/>
        </p:nvPicPr>
        <p:blipFill>
          <a:blip r:embed="rId3"/>
          <a:stretch>
            <a:fillRect/>
          </a:stretch>
        </p:blipFill>
        <p:spPr>
          <a:xfrm>
            <a:off x="3615690" y="371475"/>
            <a:ext cx="683260" cy="683260"/>
          </a:xfrm>
          <a:prstGeom prst="rect">
            <a:avLst/>
          </a:prstGeom>
        </p:spPr>
      </p:pic>
      <p:sp>
        <p:nvSpPr>
          <p:cNvPr id="11" name="椭圆 10"/>
          <p:cNvSpPr/>
          <p:nvPr/>
        </p:nvSpPr>
        <p:spPr>
          <a:xfrm>
            <a:off x="6026785" y="1584325"/>
            <a:ext cx="903605" cy="903605"/>
          </a:xfrm>
          <a:prstGeom prst="ellipse">
            <a:avLst/>
          </a:prstGeom>
          <a:solidFill>
            <a:srgbClr val="FFFEF9"/>
          </a:solidFill>
          <a:ln w="25400">
            <a:solidFill>
              <a:srgbClr val="2244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8" name="图片 57" descr="templates\docerresourceshop\icons\\32303235303834303b32303235313137363bb5d8b5e3cebbd6c3"/>
          <p:cNvPicPr>
            <a:picLocks noChangeAspect="1"/>
          </p:cNvPicPr>
          <p:nvPr/>
        </p:nvPicPr>
        <p:blipFill>
          <a:blip r:embed="rId4"/>
          <a:stretch>
            <a:fillRect/>
          </a:stretch>
        </p:blipFill>
        <p:spPr>
          <a:xfrm>
            <a:off x="6137275" y="1714500"/>
            <a:ext cx="682625" cy="643255"/>
          </a:xfrm>
          <a:prstGeom prst="rect">
            <a:avLst/>
          </a:prstGeom>
        </p:spPr>
      </p:pic>
      <p:sp>
        <p:nvSpPr>
          <p:cNvPr id="39" name="文本框 38"/>
          <p:cNvSpPr txBox="1"/>
          <p:nvPr/>
        </p:nvSpPr>
        <p:spPr>
          <a:xfrm>
            <a:off x="584835" y="3816985"/>
            <a:ext cx="4615180" cy="368300"/>
          </a:xfrm>
          <a:prstGeom prst="rect">
            <a:avLst/>
          </a:prstGeom>
          <a:noFill/>
        </p:spPr>
        <p:txBody>
          <a:bodyPr wrap="square" rtlCol="0">
            <a:spAutoFit/>
          </a:bodyPr>
          <a:p>
            <a:pPr algn="dist"/>
            <a:r>
              <a:rPr lang="zh-CN" altLang="en-US">
                <a:ln w="15875">
                  <a:noFill/>
                </a:ln>
                <a:solidFill>
                  <a:srgbClr val="224454"/>
                </a:solidFill>
                <a:latin typeface="汉仪雅酷黑 85W" panose="020B0904020202020204" charset="-122"/>
                <a:ea typeface="汉仪雅酷黑 85W" panose="020B0904020202020204" charset="-122"/>
                <a:cs typeface="汉仪粗简黑简" panose="00020600040101010101" charset="-122"/>
                <a:sym typeface="汉仪雅酷黑 85W" panose="020B0904020202020204" charset="-122"/>
              </a:rPr>
              <a:t>餐品完整</a:t>
            </a:r>
            <a:r>
              <a:rPr lang="en-US" altLang="zh-CN">
                <a:ln w="15875">
                  <a:noFill/>
                </a:ln>
                <a:solidFill>
                  <a:srgbClr val="224454"/>
                </a:solidFill>
                <a:latin typeface="汉仪雅酷黑 85W" panose="020B0904020202020204" charset="-122"/>
                <a:ea typeface="汉仪雅酷黑 85W" panose="020B0904020202020204" charset="-122"/>
                <a:cs typeface="汉仪粗简黑简" panose="00020600040101010101" charset="-122"/>
                <a:sym typeface="汉仪雅酷黑 85W" panose="020B0904020202020204" charset="-122"/>
              </a:rPr>
              <a:t> / </a:t>
            </a:r>
            <a:r>
              <a:rPr lang="zh-CN" altLang="en-US">
                <a:ln w="15875">
                  <a:noFill/>
                </a:ln>
                <a:solidFill>
                  <a:srgbClr val="224454"/>
                </a:solidFill>
                <a:latin typeface="汉仪雅酷黑 85W" panose="020B0904020202020204" charset="-122"/>
                <a:ea typeface="汉仪雅酷黑 85W" panose="020B0904020202020204" charset="-122"/>
                <a:cs typeface="汉仪粗简黑简" panose="00020600040101010101" charset="-122"/>
                <a:sym typeface="汉仪雅酷黑 85W" panose="020B0904020202020204" charset="-122"/>
              </a:rPr>
              <a:t>按时送达</a:t>
            </a:r>
            <a:endParaRPr lang="zh-CN" altLang="en-US">
              <a:ln w="15875">
                <a:noFill/>
              </a:ln>
              <a:solidFill>
                <a:srgbClr val="224454"/>
              </a:solidFill>
              <a:latin typeface="汉仪雅酷黑 85W" panose="020B0904020202020204" charset="-122"/>
              <a:ea typeface="汉仪雅酷黑 85W" panose="020B0904020202020204" charset="-122"/>
              <a:cs typeface="汉仪粗简黑简" panose="00020600040101010101" charset="-122"/>
              <a:sym typeface="汉仪雅酷黑 85W" panose="020B0904020202020204" charset="-122"/>
            </a:endParaRPr>
          </a:p>
        </p:txBody>
      </p:sp>
      <p:sp>
        <p:nvSpPr>
          <p:cNvPr id="40" name="文本框 39"/>
          <p:cNvSpPr txBox="1"/>
          <p:nvPr/>
        </p:nvSpPr>
        <p:spPr>
          <a:xfrm>
            <a:off x="584835" y="4306570"/>
            <a:ext cx="5514975" cy="922020"/>
          </a:xfrm>
          <a:prstGeom prst="rect">
            <a:avLst/>
          </a:prstGeom>
          <a:noFill/>
        </p:spPr>
        <p:txBody>
          <a:bodyPr wrap="square" rtlCol="0">
            <a:spAutoFit/>
          </a:bodyPr>
          <a:p>
            <a:pPr algn="dist"/>
            <a:r>
              <a:rPr lang="en-US" altLang="zh-CN" sz="5400" b="1">
                <a:ln w="25400">
                  <a:solidFill>
                    <a:srgbClr val="2F414F">
                      <a:alpha val="7000"/>
                    </a:srgbClr>
                  </a:solidFill>
                </a:ln>
                <a:noFill/>
                <a:latin typeface="汉仪雅酷黑 85W" panose="020B0904020202020204" charset="-122"/>
                <a:ea typeface="汉仪雅酷黑 85W" panose="020B0904020202020204" charset="-122"/>
                <a:cs typeface="汉仪粗简黑简" panose="00020600040101010101" charset="-122"/>
              </a:rPr>
              <a:t>Take-out</a:t>
            </a:r>
            <a:endParaRPr lang="en-US" altLang="zh-CN" sz="5400" b="1">
              <a:ln w="25400">
                <a:solidFill>
                  <a:srgbClr val="2F414F">
                    <a:alpha val="7000"/>
                  </a:srgbClr>
                </a:solidFill>
              </a:ln>
              <a:noFill/>
              <a:latin typeface="汉仪雅酷黑 85W" panose="020B0904020202020204" charset="-122"/>
              <a:ea typeface="汉仪雅酷黑 85W" panose="020B0904020202020204" charset="-122"/>
              <a:cs typeface="汉仪粗简黑简" panose="00020600040101010101" charset="-122"/>
            </a:endParaRPr>
          </a:p>
        </p:txBody>
      </p:sp>
      <p:sp>
        <p:nvSpPr>
          <p:cNvPr id="13" name="文本框 12"/>
          <p:cNvSpPr txBox="1"/>
          <p:nvPr>
            <p:custDataLst>
              <p:tags r:id="rId5"/>
            </p:custDataLst>
          </p:nvPr>
        </p:nvSpPr>
        <p:spPr>
          <a:xfrm>
            <a:off x="9643110" y="6033135"/>
            <a:ext cx="1969770" cy="398780"/>
          </a:xfrm>
          <a:prstGeom prst="rect">
            <a:avLst/>
          </a:prstGeom>
          <a:noFill/>
        </p:spPr>
        <p:txBody>
          <a:bodyPr wrap="square" rtlCol="0">
            <a:spAutoFit/>
          </a:bodyPr>
          <a:p>
            <a:pPr algn="l"/>
            <a:r>
              <a:rPr sz="2000" b="1">
                <a:solidFill>
                  <a:schemeClr val="tx1">
                    <a:lumMod val="85000"/>
                    <a:lumOff val="15000"/>
                  </a:schemeClr>
                </a:solidFill>
                <a:latin typeface="汉仪旗黑-55简" panose="00020600040101010101" charset="-128"/>
                <a:ea typeface="汉仪旗黑-55简" panose="00020600040101010101" charset="-128"/>
              </a:rPr>
              <a:t>指导老师：孙萍</a:t>
            </a:r>
            <a:endParaRPr sz="2000" b="1">
              <a:solidFill>
                <a:schemeClr val="tx1">
                  <a:lumMod val="85000"/>
                  <a:lumOff val="15000"/>
                </a:schemeClr>
              </a:solidFill>
              <a:latin typeface="汉仪旗黑-55简" panose="00020600040101010101" charset="-128"/>
              <a:ea typeface="汉仪旗黑-55简" panose="00020600040101010101" charset="-128"/>
            </a:endParaRPr>
          </a:p>
        </p:txBody>
      </p:sp>
      <p:pic>
        <p:nvPicPr>
          <p:cNvPr id="41" name="图片 40"/>
          <p:cNvPicPr>
            <a:picLocks noChangeAspect="1"/>
          </p:cNvPicPr>
          <p:nvPr/>
        </p:nvPicPr>
        <p:blipFill>
          <a:blip r:embed="rId6"/>
          <a:stretch>
            <a:fillRect/>
          </a:stretch>
        </p:blipFill>
        <p:spPr>
          <a:xfrm>
            <a:off x="6404610" y="2537460"/>
            <a:ext cx="5787390" cy="2463165"/>
          </a:xfrm>
          <a:prstGeom prst="rect">
            <a:avLst/>
          </a:prstGeom>
        </p:spPr>
      </p:pic>
      <p:sp>
        <p:nvSpPr>
          <p:cNvPr id="42" name="文本框 41"/>
          <p:cNvSpPr txBox="1"/>
          <p:nvPr>
            <p:custDataLst>
              <p:tags r:id="rId7"/>
            </p:custDataLst>
          </p:nvPr>
        </p:nvSpPr>
        <p:spPr>
          <a:xfrm>
            <a:off x="687705" y="5878830"/>
            <a:ext cx="5463540" cy="706755"/>
          </a:xfrm>
          <a:prstGeom prst="rect">
            <a:avLst/>
          </a:prstGeom>
          <a:noFill/>
        </p:spPr>
        <p:txBody>
          <a:bodyPr wrap="square" rtlCol="0">
            <a:spAutoFit/>
          </a:bodyPr>
          <a:p>
            <a:pPr algn="l"/>
            <a:r>
              <a:rPr lang="zh-CN" altLang="en-US" sz="2000" b="1">
                <a:solidFill>
                  <a:schemeClr val="tx1">
                    <a:lumMod val="85000"/>
                    <a:lumOff val="15000"/>
                  </a:schemeClr>
                </a:solidFill>
                <a:latin typeface="汉仪旗黑-55简" panose="00020600040101010101" charset="-128"/>
                <a:ea typeface="汉仪旗黑-55简" panose="00020600040101010101" charset="-128"/>
              </a:rPr>
              <a:t>2251528 王浩然</a:t>
            </a:r>
            <a:r>
              <a:rPr lang="en-US" altLang="zh-CN" sz="2000" b="1">
                <a:solidFill>
                  <a:schemeClr val="tx1">
                    <a:lumMod val="85000"/>
                    <a:lumOff val="15000"/>
                  </a:schemeClr>
                </a:solidFill>
                <a:latin typeface="汉仪旗黑-55简" panose="00020600040101010101" charset="-128"/>
                <a:ea typeface="汉仪旗黑-55简" panose="00020600040101010101" charset="-128"/>
              </a:rPr>
              <a:t>  </a:t>
            </a:r>
            <a:r>
              <a:rPr lang="zh-CN" altLang="en-US" sz="2000" b="1">
                <a:solidFill>
                  <a:schemeClr val="tx1">
                    <a:lumMod val="85000"/>
                    <a:lumOff val="15000"/>
                  </a:schemeClr>
                </a:solidFill>
                <a:latin typeface="汉仪旗黑-55简" panose="00020600040101010101" charset="-128"/>
                <a:ea typeface="汉仪旗黑-55简" panose="00020600040101010101" charset="-128"/>
              </a:rPr>
              <a:t>2250944 谌乐俊杰</a:t>
            </a:r>
            <a:endParaRPr lang="zh-CN" altLang="en-US" sz="2000" b="1">
              <a:solidFill>
                <a:schemeClr val="tx1">
                  <a:lumMod val="85000"/>
                  <a:lumOff val="15000"/>
                </a:schemeClr>
              </a:solidFill>
              <a:latin typeface="汉仪旗黑-55简" panose="00020600040101010101" charset="-128"/>
              <a:ea typeface="汉仪旗黑-55简" panose="00020600040101010101" charset="-128"/>
            </a:endParaRPr>
          </a:p>
          <a:p>
            <a:pPr algn="l"/>
            <a:r>
              <a:rPr lang="zh-CN" altLang="en-US" sz="2000" b="1">
                <a:solidFill>
                  <a:schemeClr val="tx1">
                    <a:lumMod val="85000"/>
                    <a:lumOff val="15000"/>
                  </a:schemeClr>
                </a:solidFill>
                <a:latin typeface="汉仪旗黑-55简" panose="00020600040101010101" charset="-128"/>
                <a:ea typeface="汉仪旗黑-55简" panose="00020600040101010101" charset="-128"/>
              </a:rPr>
              <a:t>2251656 于思源</a:t>
            </a:r>
            <a:r>
              <a:rPr lang="en-US" altLang="zh-CN" sz="2000" b="1">
                <a:solidFill>
                  <a:schemeClr val="tx1">
                    <a:lumMod val="85000"/>
                    <a:lumOff val="15000"/>
                  </a:schemeClr>
                </a:solidFill>
                <a:latin typeface="汉仪旗黑-55简" panose="00020600040101010101" charset="-128"/>
                <a:ea typeface="汉仪旗黑-55简" panose="00020600040101010101" charset="-128"/>
              </a:rPr>
              <a:t>  </a:t>
            </a:r>
            <a:r>
              <a:rPr lang="zh-CN" altLang="en-US" sz="2000" b="1">
                <a:solidFill>
                  <a:schemeClr val="tx1">
                    <a:lumMod val="85000"/>
                    <a:lumOff val="15000"/>
                  </a:schemeClr>
                </a:solidFill>
                <a:latin typeface="汉仪旗黑-55简" panose="00020600040101010101" charset="-128"/>
                <a:ea typeface="汉仪旗黑-55简" panose="00020600040101010101" charset="-128"/>
              </a:rPr>
              <a:t>2254272 赵子毅</a:t>
            </a:r>
            <a:endParaRPr lang="zh-CN" altLang="en-US" sz="2000" b="1">
              <a:solidFill>
                <a:schemeClr val="tx1">
                  <a:lumMod val="85000"/>
                  <a:lumOff val="15000"/>
                </a:schemeClr>
              </a:solidFill>
              <a:latin typeface="汉仪旗黑-55简" panose="00020600040101010101" charset="-128"/>
              <a:ea typeface="汉仪旗黑-55简" panose="00020600040101010101" charset="-128"/>
            </a:endParaRPr>
          </a:p>
        </p:txBody>
      </p:sp>
    </p:spTree>
    <p:custDataLst>
      <p:tags r:id="rId8"/>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bwMode="auto">
          <a:xfrm>
            <a:off x="812419" y="1498412"/>
            <a:ext cx="6150187" cy="4275243"/>
            <a:chOff x="2986687" y="581394"/>
            <a:chExt cx="4741943" cy="3206890"/>
          </a:xfrm>
        </p:grpSpPr>
        <p:sp>
          <p:nvSpPr>
            <p:cNvPr id="19" name="文本框 66"/>
            <p:cNvSpPr txBox="1">
              <a:spLocks noChangeArrowheads="1"/>
            </p:cNvSpPr>
            <p:nvPr/>
          </p:nvSpPr>
          <p:spPr bwMode="auto">
            <a:xfrm>
              <a:off x="2989951" y="1226646"/>
              <a:ext cx="4738679" cy="256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charset="0"/>
                  <a:ea typeface="宋体" panose="02010600030101010101" pitchFamily="2" charset="-122"/>
                </a:defRPr>
              </a:lvl1pPr>
              <a:lvl2pPr marL="742950" indent="-285750">
                <a:defRPr sz="1300">
                  <a:solidFill>
                    <a:schemeClr val="tx1"/>
                  </a:solidFill>
                  <a:latin typeface="Calibri" panose="020F0502020204030204" charset="0"/>
                  <a:ea typeface="宋体" panose="02010600030101010101" pitchFamily="2" charset="-122"/>
                </a:defRPr>
              </a:lvl2pPr>
              <a:lvl3pPr marL="1143000" indent="-228600">
                <a:defRPr sz="1300">
                  <a:solidFill>
                    <a:schemeClr val="tx1"/>
                  </a:solidFill>
                  <a:latin typeface="Calibri" panose="020F0502020204030204" charset="0"/>
                  <a:ea typeface="宋体" panose="02010600030101010101" pitchFamily="2" charset="-122"/>
                </a:defRPr>
              </a:lvl3pPr>
              <a:lvl4pPr marL="1600200" indent="-228600">
                <a:defRPr sz="1300">
                  <a:solidFill>
                    <a:schemeClr val="tx1"/>
                  </a:solidFill>
                  <a:latin typeface="Calibri" panose="020F0502020204030204" charset="0"/>
                  <a:ea typeface="宋体" panose="02010600030101010101" pitchFamily="2" charset="-122"/>
                </a:defRPr>
              </a:lvl4pPr>
              <a:lvl5pPr marL="2057400" indent="-228600">
                <a:defRPr sz="1300">
                  <a:solidFill>
                    <a:schemeClr val="tx1"/>
                  </a:solidFill>
                  <a:latin typeface="Calibri" panose="020F050202020403020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9pPr>
            </a:lstStyle>
            <a:p>
              <a:pPr defTabSz="685800" fontAlgn="base">
                <a:lnSpc>
                  <a:spcPct val="150000"/>
                </a:lnSpc>
                <a:spcBef>
                  <a:spcPct val="0"/>
                </a:spcBef>
                <a:spcAft>
                  <a:spcPct val="0"/>
                </a:spcAft>
              </a:pPr>
              <a:r>
                <a:rPr sz="1600" b="1">
                  <a:solidFill>
                    <a:schemeClr val="tx1"/>
                  </a:solidFill>
                  <a:latin typeface="Arial" panose="020B0604020202020204" pitchFamily="34" charset="0"/>
                  <a:ea typeface="微软雅黑" panose="020B0503020204020204" charset="-122"/>
                  <a:cs typeface="+mn-ea"/>
                  <a:sym typeface="Arial" panose="020B0604020202020204" pitchFamily="34" charset="0"/>
                </a:rPr>
                <a:t>服务对象：</a:t>
              </a:r>
              <a:r>
                <a:rPr sz="1600">
                  <a:solidFill>
                    <a:schemeClr val="tx1"/>
                  </a:solidFill>
                  <a:latin typeface="Arial" panose="020B0604020202020204" pitchFamily="34" charset="0"/>
                  <a:ea typeface="微软雅黑" panose="020B0503020204020204" charset="-122"/>
                  <a:cs typeface="+mn-ea"/>
                  <a:sym typeface="Arial" panose="020B0604020202020204" pitchFamily="34" charset="0"/>
                </a:rPr>
                <a:t>主要面向三类成员——用户（普通消费者）、商家（提供餐饮服务）、骑手（负责配送）。另外，系统还支持管理员管理平台整体运营。</a:t>
              </a:r>
              <a:endParaRPr sz="1600">
                <a:solidFill>
                  <a:schemeClr val="tx1"/>
                </a:solidFill>
                <a:latin typeface="Arial" panose="020B0604020202020204" pitchFamily="34" charset="0"/>
                <a:ea typeface="微软雅黑" panose="020B0503020204020204" charset="-122"/>
                <a:cs typeface="+mn-ea"/>
                <a:sym typeface="Arial" panose="020B0604020202020204" pitchFamily="34" charset="0"/>
              </a:endParaRPr>
            </a:p>
            <a:p>
              <a:pPr defTabSz="685800" fontAlgn="base">
                <a:lnSpc>
                  <a:spcPct val="150000"/>
                </a:lnSpc>
                <a:spcBef>
                  <a:spcPct val="0"/>
                </a:spcBef>
                <a:spcAft>
                  <a:spcPct val="0"/>
                </a:spcAft>
              </a:pPr>
              <a:r>
                <a:rPr sz="1600" b="1">
                  <a:solidFill>
                    <a:schemeClr val="tx1"/>
                  </a:solidFill>
                  <a:latin typeface="Arial" panose="020B0604020202020204" pitchFamily="34" charset="0"/>
                  <a:ea typeface="微软雅黑" panose="020B0503020204020204" charset="-122"/>
                  <a:cs typeface="+mn-ea"/>
                  <a:sym typeface="Arial" panose="020B0604020202020204" pitchFamily="34" charset="0"/>
                </a:rPr>
                <a:t>服务内容：</a:t>
              </a:r>
              <a:endParaRPr sz="1600" b="1">
                <a:solidFill>
                  <a:schemeClr val="tx1"/>
                </a:solidFill>
                <a:latin typeface="Arial" panose="020B0604020202020204" pitchFamily="34" charset="0"/>
                <a:ea typeface="微软雅黑" panose="020B0503020204020204" charset="-122"/>
                <a:cs typeface="+mn-ea"/>
                <a:sym typeface="Arial" panose="020B0604020202020204" pitchFamily="34" charset="0"/>
              </a:endParaRPr>
            </a:p>
            <a:p>
              <a:pPr defTabSz="685800" fontAlgn="base">
                <a:lnSpc>
                  <a:spcPct val="150000"/>
                </a:lnSpc>
                <a:spcBef>
                  <a:spcPct val="0"/>
                </a:spcBef>
                <a:spcAft>
                  <a:spcPct val="0"/>
                </a:spcAft>
              </a:pPr>
              <a:r>
                <a:rPr sz="1600" b="1">
                  <a:solidFill>
                    <a:schemeClr val="tx1"/>
                  </a:solidFill>
                  <a:latin typeface="Arial" panose="020B0604020202020204" pitchFamily="34" charset="0"/>
                  <a:ea typeface="微软雅黑" panose="020B0503020204020204" charset="-122"/>
                  <a:cs typeface="+mn-ea"/>
                  <a:sym typeface="Arial" panose="020B0604020202020204" pitchFamily="34" charset="0"/>
                </a:rPr>
                <a:t>用户</a:t>
              </a:r>
              <a:r>
                <a:rPr sz="1600">
                  <a:solidFill>
                    <a:schemeClr val="tx1"/>
                  </a:solidFill>
                  <a:latin typeface="Arial" panose="020B0604020202020204" pitchFamily="34" charset="0"/>
                  <a:ea typeface="微软雅黑" panose="020B0503020204020204" charset="-122"/>
                  <a:cs typeface="+mn-ea"/>
                  <a:sym typeface="Arial" panose="020B0604020202020204" pitchFamily="34" charset="0"/>
                </a:rPr>
                <a:t>可以浏览餐厅信息、下单、实时追踪订单，管理个人账户等。</a:t>
              </a:r>
              <a:endParaRPr sz="1600">
                <a:solidFill>
                  <a:schemeClr val="tx1"/>
                </a:solidFill>
                <a:latin typeface="Arial" panose="020B0604020202020204" pitchFamily="34" charset="0"/>
                <a:ea typeface="微软雅黑" panose="020B0503020204020204" charset="-122"/>
                <a:cs typeface="+mn-ea"/>
                <a:sym typeface="Arial" panose="020B0604020202020204" pitchFamily="34" charset="0"/>
              </a:endParaRPr>
            </a:p>
            <a:p>
              <a:pPr defTabSz="685800" fontAlgn="base">
                <a:lnSpc>
                  <a:spcPct val="150000"/>
                </a:lnSpc>
                <a:spcBef>
                  <a:spcPct val="0"/>
                </a:spcBef>
                <a:spcAft>
                  <a:spcPct val="0"/>
                </a:spcAft>
              </a:pPr>
              <a:r>
                <a:rPr sz="1600" b="1">
                  <a:solidFill>
                    <a:schemeClr val="tx1"/>
                  </a:solidFill>
                  <a:latin typeface="Arial" panose="020B0604020202020204" pitchFamily="34" charset="0"/>
                  <a:ea typeface="微软雅黑" panose="020B0503020204020204" charset="-122"/>
                  <a:cs typeface="+mn-ea"/>
                  <a:sym typeface="Arial" panose="020B0604020202020204" pitchFamily="34" charset="0"/>
                </a:rPr>
                <a:t>商家</a:t>
              </a:r>
              <a:r>
                <a:rPr sz="1600">
                  <a:solidFill>
                    <a:schemeClr val="tx1"/>
                  </a:solidFill>
                  <a:latin typeface="Arial" panose="020B0604020202020204" pitchFamily="34" charset="0"/>
                  <a:ea typeface="微软雅黑" panose="020B0503020204020204" charset="-122"/>
                  <a:cs typeface="+mn-ea"/>
                  <a:sym typeface="Arial" panose="020B0604020202020204" pitchFamily="34" charset="0"/>
                </a:rPr>
                <a:t>可以管理菜单、跟踪销售数据。</a:t>
              </a:r>
              <a:endParaRPr sz="1600">
                <a:solidFill>
                  <a:schemeClr val="tx1"/>
                </a:solidFill>
                <a:latin typeface="Arial" panose="020B0604020202020204" pitchFamily="34" charset="0"/>
                <a:ea typeface="微软雅黑" panose="020B0503020204020204" charset="-122"/>
                <a:cs typeface="+mn-ea"/>
                <a:sym typeface="Arial" panose="020B0604020202020204" pitchFamily="34" charset="0"/>
              </a:endParaRPr>
            </a:p>
            <a:p>
              <a:pPr defTabSz="685800" fontAlgn="base">
                <a:lnSpc>
                  <a:spcPct val="150000"/>
                </a:lnSpc>
                <a:spcBef>
                  <a:spcPct val="0"/>
                </a:spcBef>
                <a:spcAft>
                  <a:spcPct val="0"/>
                </a:spcAft>
              </a:pPr>
              <a:r>
                <a:rPr sz="1600" b="1">
                  <a:solidFill>
                    <a:schemeClr val="tx1"/>
                  </a:solidFill>
                  <a:latin typeface="Arial" panose="020B0604020202020204" pitchFamily="34" charset="0"/>
                  <a:ea typeface="微软雅黑" panose="020B0503020204020204" charset="-122"/>
                  <a:cs typeface="+mn-ea"/>
                  <a:sym typeface="Arial" panose="020B0604020202020204" pitchFamily="34" charset="0"/>
                </a:rPr>
                <a:t>骑手</a:t>
              </a:r>
              <a:r>
                <a:rPr sz="1600">
                  <a:solidFill>
                    <a:schemeClr val="tx1"/>
                  </a:solidFill>
                  <a:latin typeface="Arial" panose="020B0604020202020204" pitchFamily="34" charset="0"/>
                  <a:ea typeface="微软雅黑" panose="020B0503020204020204" charset="-122"/>
                  <a:cs typeface="+mn-ea"/>
                  <a:sym typeface="Arial" panose="020B0604020202020204" pitchFamily="34" charset="0"/>
                </a:rPr>
                <a:t>可以接收并管理配送任务。</a:t>
              </a:r>
              <a:endParaRPr sz="1600">
                <a:solidFill>
                  <a:schemeClr val="tx1"/>
                </a:solidFill>
                <a:latin typeface="Arial" panose="020B0604020202020204" pitchFamily="34" charset="0"/>
                <a:ea typeface="微软雅黑" panose="020B0503020204020204" charset="-122"/>
                <a:cs typeface="+mn-ea"/>
                <a:sym typeface="Arial" panose="020B0604020202020204" pitchFamily="34" charset="0"/>
              </a:endParaRPr>
            </a:p>
            <a:p>
              <a:pPr defTabSz="685800" fontAlgn="base">
                <a:lnSpc>
                  <a:spcPct val="150000"/>
                </a:lnSpc>
                <a:spcBef>
                  <a:spcPct val="0"/>
                </a:spcBef>
                <a:spcAft>
                  <a:spcPct val="0"/>
                </a:spcAft>
              </a:pPr>
              <a:r>
                <a:rPr sz="1600" b="1">
                  <a:solidFill>
                    <a:schemeClr val="tx1"/>
                  </a:solidFill>
                  <a:latin typeface="Arial" panose="020B0604020202020204" pitchFamily="34" charset="0"/>
                  <a:ea typeface="微软雅黑" panose="020B0503020204020204" charset="-122"/>
                  <a:cs typeface="+mn-ea"/>
                  <a:sym typeface="Arial" panose="020B0604020202020204" pitchFamily="34" charset="0"/>
                </a:rPr>
                <a:t>管理员</a:t>
              </a:r>
              <a:r>
                <a:rPr sz="1600">
                  <a:solidFill>
                    <a:schemeClr val="tx1"/>
                  </a:solidFill>
                  <a:latin typeface="Arial" panose="020B0604020202020204" pitchFamily="34" charset="0"/>
                  <a:ea typeface="微软雅黑" panose="020B0503020204020204" charset="-122"/>
                  <a:cs typeface="+mn-ea"/>
                  <a:sym typeface="Arial" panose="020B0604020202020204" pitchFamily="34" charset="0"/>
                </a:rPr>
                <a:t>负责平台的整体运营，包括用户和商家的验证管理、数据分析等。</a:t>
              </a:r>
              <a:endParaRPr sz="1600">
                <a:solidFill>
                  <a:schemeClr val="tx1"/>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20" name="文本框 13"/>
            <p:cNvSpPr txBox="1">
              <a:spLocks noChangeArrowheads="1"/>
            </p:cNvSpPr>
            <p:nvPr/>
          </p:nvSpPr>
          <p:spPr bwMode="auto">
            <a:xfrm>
              <a:off x="2986687" y="581394"/>
              <a:ext cx="1551054" cy="345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zh-CN" altLang="en-US" dirty="0" smtClean="0">
                  <a:latin typeface="Arial" panose="020B0604020202020204" pitchFamily="34" charset="0"/>
                  <a:ea typeface="微软雅黑" panose="020B0503020204020204" charset="-122"/>
                  <a:sym typeface="Arial" panose="020B0604020202020204" pitchFamily="34" charset="0"/>
                </a:rPr>
                <a:t>济刻达的服务</a:t>
              </a:r>
              <a:endParaRPr lang="zh-CN" altLang="en-US" dirty="0" smtClean="0">
                <a:latin typeface="Arial" panose="020B0604020202020204" pitchFamily="34" charset="0"/>
                <a:ea typeface="微软雅黑" panose="020B0503020204020204" charset="-122"/>
                <a:sym typeface="Arial" panose="020B0604020202020204" pitchFamily="34" charset="0"/>
              </a:endParaRPr>
            </a:p>
          </p:txBody>
        </p:sp>
        <p:sp>
          <p:nvSpPr>
            <p:cNvPr id="22" name="任意多边形 21"/>
            <p:cNvSpPr/>
            <p:nvPr/>
          </p:nvSpPr>
          <p:spPr>
            <a:xfrm>
              <a:off x="3083475" y="1138358"/>
              <a:ext cx="287193"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0" fontAlgn="base" hangingPunct="0">
                <a:spcBef>
                  <a:spcPct val="0"/>
                </a:spcBef>
                <a:spcAft>
                  <a:spcPct val="0"/>
                </a:spcAft>
                <a:defRPr/>
              </a:pPr>
              <a:endParaRPr lang="zh-CN" altLang="en-US" sz="1735" dirty="0">
                <a:solidFill>
                  <a:prstClr val="black">
                    <a:lumMod val="75000"/>
                    <a:lumOff val="25000"/>
                  </a:prstClr>
                </a:solidFill>
                <a:latin typeface="Arial" panose="020B0604020202020204" pitchFamily="34" charset="0"/>
                <a:ea typeface="微软雅黑" panose="020B0503020204020204" charset="-122"/>
                <a:cs typeface="+mn-ea"/>
                <a:sym typeface="Arial" panose="020B0604020202020204" pitchFamily="34" charset="0"/>
              </a:endParaRPr>
            </a:p>
          </p:txBody>
        </p:sp>
      </p:grpSp>
      <p:sp>
        <p:nvSpPr>
          <p:cNvPr id="24" name="文本框 23"/>
          <p:cNvSpPr txBox="1"/>
          <p:nvPr/>
        </p:nvSpPr>
        <p:spPr>
          <a:xfrm>
            <a:off x="4208688" y="317921"/>
            <a:ext cx="3758691" cy="58356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charset="-122"/>
                <a:ea typeface="微软雅黑" panose="020B0503020204020204" charset="-122"/>
              </a:defRPr>
            </a:lvl1pPr>
          </a:lstStyle>
          <a:p>
            <a:pPr>
              <a:lnSpc>
                <a:spcPct val="100000"/>
              </a:lnSpc>
              <a:defRPr/>
            </a:pPr>
            <a:r>
              <a:rPr lang="zh-CN" altLang="en-US" sz="3200" b="1" dirty="0">
                <a:solidFill>
                  <a:srgbClr val="2F414B"/>
                </a:solidFill>
                <a:latin typeface="Arial" panose="020B0604020202020204" pitchFamily="34" charset="0"/>
                <a:cs typeface="+mn-ea"/>
                <a:sym typeface="Arial" panose="020B0604020202020204" pitchFamily="34" charset="0"/>
              </a:rPr>
              <a:t>系统简介</a:t>
            </a:r>
            <a:endParaRPr lang="zh-CN" altLang="en-US" sz="3200" b="1" dirty="0">
              <a:solidFill>
                <a:srgbClr val="2F414B"/>
              </a:solidFill>
              <a:latin typeface="Arial" panose="020B0604020202020204" pitchFamily="34" charset="0"/>
              <a:cs typeface="+mn-ea"/>
              <a:sym typeface="Arial" panose="020B0604020202020204" pitchFamily="34" charset="0"/>
            </a:endParaRPr>
          </a:p>
        </p:txBody>
      </p:sp>
      <p:grpSp>
        <p:nvGrpSpPr>
          <p:cNvPr id="25" name="组合 24"/>
          <p:cNvGrpSpPr/>
          <p:nvPr/>
        </p:nvGrpSpPr>
        <p:grpSpPr>
          <a:xfrm>
            <a:off x="3077391" y="640517"/>
            <a:ext cx="6065788" cy="0"/>
            <a:chOff x="4615664" y="960506"/>
            <a:chExt cx="9102718" cy="0"/>
          </a:xfrm>
        </p:grpSpPr>
        <p:cxnSp>
          <p:nvCxnSpPr>
            <p:cNvPr id="26" name="321"/>
            <p:cNvCxnSpPr/>
            <p:nvPr/>
          </p:nvCxnSpPr>
          <p:spPr bwMode="auto">
            <a:xfrm flipH="1">
              <a:off x="4615664" y="960506"/>
              <a:ext cx="131467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3 22"/>
            <p:cNvCxnSpPr/>
            <p:nvPr/>
          </p:nvCxnSpPr>
          <p:spPr bwMode="auto">
            <a:xfrm flipH="1">
              <a:off x="12403703" y="960506"/>
              <a:ext cx="131467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2" name="图片 1" descr="用户"/>
          <p:cNvPicPr>
            <a:picLocks noChangeAspect="1"/>
          </p:cNvPicPr>
          <p:nvPr/>
        </p:nvPicPr>
        <p:blipFill>
          <a:blip r:embed="rId1"/>
          <a:stretch>
            <a:fillRect/>
          </a:stretch>
        </p:blipFill>
        <p:spPr>
          <a:xfrm>
            <a:off x="7501467" y="1600200"/>
            <a:ext cx="960000" cy="960000"/>
          </a:xfrm>
          <a:prstGeom prst="rect">
            <a:avLst/>
          </a:prstGeom>
        </p:spPr>
      </p:pic>
      <p:pic>
        <p:nvPicPr>
          <p:cNvPr id="3" name="图片 2" descr="群蜂商家"/>
          <p:cNvPicPr>
            <a:picLocks noChangeAspect="1"/>
          </p:cNvPicPr>
          <p:nvPr/>
        </p:nvPicPr>
        <p:blipFill>
          <a:blip r:embed="rId2"/>
          <a:stretch>
            <a:fillRect/>
          </a:stretch>
        </p:blipFill>
        <p:spPr>
          <a:xfrm>
            <a:off x="7518400" y="3009900"/>
            <a:ext cx="960000" cy="960000"/>
          </a:xfrm>
          <a:prstGeom prst="rect">
            <a:avLst/>
          </a:prstGeom>
        </p:spPr>
      </p:pic>
      <p:pic>
        <p:nvPicPr>
          <p:cNvPr id="4" name="图片 3" descr="骑手"/>
          <p:cNvPicPr>
            <a:picLocks noChangeAspect="1"/>
          </p:cNvPicPr>
          <p:nvPr/>
        </p:nvPicPr>
        <p:blipFill>
          <a:blip r:embed="rId3"/>
          <a:stretch>
            <a:fillRect/>
          </a:stretch>
        </p:blipFill>
        <p:spPr>
          <a:xfrm>
            <a:off x="7518400" y="4235027"/>
            <a:ext cx="960000" cy="960000"/>
          </a:xfrm>
          <a:prstGeom prst="rect">
            <a:avLst/>
          </a:prstGeom>
        </p:spPr>
      </p:pic>
      <p:pic>
        <p:nvPicPr>
          <p:cNvPr id="10" name="图片 9" descr="管理员_角色管理"/>
          <p:cNvPicPr>
            <a:picLocks noChangeAspect="1"/>
          </p:cNvPicPr>
          <p:nvPr/>
        </p:nvPicPr>
        <p:blipFill>
          <a:blip r:embed="rId4"/>
          <a:stretch>
            <a:fillRect/>
          </a:stretch>
        </p:blipFill>
        <p:spPr>
          <a:xfrm>
            <a:off x="7518400" y="5493173"/>
            <a:ext cx="960000" cy="960000"/>
          </a:xfrm>
          <a:prstGeom prst="rect">
            <a:avLst/>
          </a:prstGeom>
        </p:spPr>
      </p:pic>
      <p:sp>
        <p:nvSpPr>
          <p:cNvPr id="11" name="文本框 10"/>
          <p:cNvSpPr txBox="1"/>
          <p:nvPr/>
        </p:nvSpPr>
        <p:spPr>
          <a:xfrm>
            <a:off x="7518400" y="1193800"/>
            <a:ext cx="951653" cy="420370"/>
          </a:xfrm>
          <a:prstGeom prst="rect">
            <a:avLst/>
          </a:prstGeom>
          <a:noFill/>
        </p:spPr>
        <p:txBody>
          <a:bodyPr wrap="square" rtlCol="0" anchor="t">
            <a:spAutoFit/>
          </a:bodyPr>
          <a:lstStyle/>
          <a:p>
            <a:r>
              <a:rPr lang="en-US" altLang="zh-CN" sz="2135">
                <a:latin typeface="Franklin Gothic Heavy" panose="020B0903020102020204" charset="0"/>
                <a:cs typeface="Franklin Gothic Heavy" panose="020B0903020102020204" charset="0"/>
              </a:rPr>
              <a:t>U</a:t>
            </a:r>
            <a:r>
              <a:rPr lang="zh-CN" altLang="en-US" sz="2135">
                <a:latin typeface="Franklin Gothic Heavy" panose="020B0903020102020204" charset="0"/>
                <a:cs typeface="Franklin Gothic Heavy" panose="020B0903020102020204" charset="0"/>
              </a:rPr>
              <a:t>ser</a:t>
            </a:r>
            <a:endParaRPr lang="zh-CN" altLang="en-US" sz="2135">
              <a:latin typeface="Franklin Gothic Heavy" panose="020B0903020102020204" charset="0"/>
              <a:cs typeface="Franklin Gothic Heavy" panose="020B0903020102020204" charset="0"/>
            </a:endParaRPr>
          </a:p>
        </p:txBody>
      </p:sp>
      <p:sp>
        <p:nvSpPr>
          <p:cNvPr id="13" name="文本框 12"/>
          <p:cNvSpPr txBox="1"/>
          <p:nvPr/>
        </p:nvSpPr>
        <p:spPr>
          <a:xfrm>
            <a:off x="7103533" y="2560320"/>
            <a:ext cx="1856740" cy="420370"/>
          </a:xfrm>
          <a:prstGeom prst="rect">
            <a:avLst/>
          </a:prstGeom>
          <a:noFill/>
        </p:spPr>
        <p:txBody>
          <a:bodyPr wrap="square" rtlCol="0" anchor="t">
            <a:spAutoFit/>
          </a:bodyPr>
          <a:lstStyle/>
          <a:p>
            <a:pPr algn="ctr"/>
            <a:r>
              <a:rPr lang="en-US" sz="2135">
                <a:latin typeface="Franklin Gothic Heavy" panose="020B0903020102020204" charset="0"/>
                <a:cs typeface="Franklin Gothic Heavy" panose="020B0903020102020204" charset="0"/>
              </a:rPr>
              <a:t>M</a:t>
            </a:r>
            <a:r>
              <a:rPr sz="2135">
                <a:latin typeface="Franklin Gothic Heavy" panose="020B0903020102020204" charset="0"/>
                <a:cs typeface="Franklin Gothic Heavy" panose="020B0903020102020204" charset="0"/>
              </a:rPr>
              <a:t>erchants</a:t>
            </a:r>
            <a:endParaRPr sz="2135">
              <a:latin typeface="Franklin Gothic Heavy" panose="020B0903020102020204" charset="0"/>
              <a:cs typeface="Franklin Gothic Heavy" panose="020B0903020102020204" charset="0"/>
            </a:endParaRPr>
          </a:p>
        </p:txBody>
      </p:sp>
      <p:sp>
        <p:nvSpPr>
          <p:cNvPr id="14" name="文本框 13"/>
          <p:cNvSpPr txBox="1"/>
          <p:nvPr/>
        </p:nvSpPr>
        <p:spPr>
          <a:xfrm>
            <a:off x="7448127" y="3969173"/>
            <a:ext cx="1115060" cy="420370"/>
          </a:xfrm>
          <a:prstGeom prst="rect">
            <a:avLst/>
          </a:prstGeom>
          <a:noFill/>
        </p:spPr>
        <p:txBody>
          <a:bodyPr wrap="square" rtlCol="0" anchor="t">
            <a:spAutoFit/>
          </a:bodyPr>
          <a:lstStyle/>
          <a:p>
            <a:pPr algn="ctr"/>
            <a:r>
              <a:rPr lang="en-US" sz="2135">
                <a:latin typeface="Franklin Gothic Heavy" panose="020B0903020102020204" charset="0"/>
                <a:cs typeface="Franklin Gothic Heavy" panose="020B0903020102020204" charset="0"/>
              </a:rPr>
              <a:t>Rider</a:t>
            </a:r>
            <a:endParaRPr lang="en-US" sz="2135">
              <a:latin typeface="Franklin Gothic Heavy" panose="020B0903020102020204" charset="0"/>
              <a:cs typeface="Franklin Gothic Heavy" panose="020B0903020102020204" charset="0"/>
            </a:endParaRPr>
          </a:p>
        </p:txBody>
      </p:sp>
      <p:sp>
        <p:nvSpPr>
          <p:cNvPr id="15" name="文本框 14"/>
          <p:cNvSpPr txBox="1"/>
          <p:nvPr/>
        </p:nvSpPr>
        <p:spPr>
          <a:xfrm>
            <a:off x="6874087" y="5054600"/>
            <a:ext cx="2315633" cy="420370"/>
          </a:xfrm>
          <a:prstGeom prst="rect">
            <a:avLst/>
          </a:prstGeom>
          <a:noFill/>
        </p:spPr>
        <p:txBody>
          <a:bodyPr wrap="square" rtlCol="0" anchor="t">
            <a:spAutoFit/>
          </a:bodyPr>
          <a:lstStyle/>
          <a:p>
            <a:pPr algn="ctr"/>
            <a:r>
              <a:rPr lang="en-US" sz="2135">
                <a:latin typeface="Franklin Gothic Heavy" panose="020B0903020102020204" charset="0"/>
                <a:cs typeface="Franklin Gothic Heavy" panose="020B0903020102020204" charset="0"/>
              </a:rPr>
              <a:t>Administrator</a:t>
            </a:r>
            <a:endParaRPr lang="en-US" sz="2135">
              <a:latin typeface="Franklin Gothic Heavy" panose="020B0903020102020204" charset="0"/>
              <a:cs typeface="Franklin Gothic Heavy" panose="020B0903020102020204" charset="0"/>
            </a:endParaRPr>
          </a:p>
        </p:txBody>
      </p:sp>
      <p:sp>
        <p:nvSpPr>
          <p:cNvPr id="29" name="右大括号 28"/>
          <p:cNvSpPr/>
          <p:nvPr/>
        </p:nvSpPr>
        <p:spPr>
          <a:xfrm>
            <a:off x="8940800" y="1397000"/>
            <a:ext cx="978747" cy="4972473"/>
          </a:xfrm>
          <a:prstGeom prst="rightBrace">
            <a:avLst/>
          </a:prstGeom>
          <a:noFill/>
          <a:ln w="34925" cap="flat" cmpd="sng" algn="ctr">
            <a:solidFill>
              <a:schemeClr val="tx1"/>
            </a:solidFill>
            <a:prstDash val="solid"/>
            <a:round/>
            <a:headEnd type="none" w="med" len="med"/>
            <a:tailEnd type="none" w="med" len="med"/>
          </a:ln>
        </p:spPr>
        <p:txBody>
          <a:bodyPr vert="horz" wrap="square" lIns="121920" tIns="60960" rIns="121920" bIns="6096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zh-CN" sz="2400" b="0" i="0" u="none" strike="noStrike" cap="none" normalizeH="0" baseline="0" smtClean="0">
              <a:ln>
                <a:noFill/>
              </a:ln>
              <a:solidFill>
                <a:schemeClr val="tx1"/>
              </a:solidFill>
              <a:effectLst/>
              <a:latin typeface="Calibri" panose="020F0502020204030204" charset="0"/>
              <a:ea typeface="微软雅黑 Light" panose="020B0502040204020203" pitchFamily="2" charset="-122"/>
            </a:endParaRPr>
          </a:p>
        </p:txBody>
      </p:sp>
      <p:cxnSp>
        <p:nvCxnSpPr>
          <p:cNvPr id="33" name="直接箭头连接符 32"/>
          <p:cNvCxnSpPr/>
          <p:nvPr/>
        </p:nvCxnSpPr>
        <p:spPr>
          <a:xfrm>
            <a:off x="10058400" y="3864187"/>
            <a:ext cx="688340" cy="0"/>
          </a:xfrm>
          <a:prstGeom prst="straightConnector1">
            <a:avLst/>
          </a:prstGeom>
          <a:solidFill>
            <a:schemeClr val="accent1"/>
          </a:solidFill>
          <a:ln w="19050" cap="flat" cmpd="sng" algn="ctr">
            <a:solidFill>
              <a:schemeClr val="tx1"/>
            </a:solidFill>
            <a:prstDash val="solid"/>
            <a:round/>
            <a:headEnd type="arrow" w="med" len="med"/>
            <a:tailEnd type="arrow" w="med" len="med"/>
          </a:ln>
        </p:spPr>
      </p:cxnSp>
      <p:sp>
        <p:nvSpPr>
          <p:cNvPr id="34" name="文本框 33"/>
          <p:cNvSpPr txBox="1"/>
          <p:nvPr/>
        </p:nvSpPr>
        <p:spPr>
          <a:xfrm>
            <a:off x="10566400" y="3632200"/>
            <a:ext cx="1535853" cy="420370"/>
          </a:xfrm>
          <a:prstGeom prst="rect">
            <a:avLst/>
          </a:prstGeom>
          <a:noFill/>
        </p:spPr>
        <p:txBody>
          <a:bodyPr wrap="square" rtlCol="0" anchor="t">
            <a:spAutoFit/>
          </a:bodyPr>
          <a:lstStyle/>
          <a:p>
            <a:pPr algn="ctr"/>
            <a:r>
              <a:rPr lang="en-US" sz="2135">
                <a:latin typeface="Franklin Gothic Heavy" panose="020B0903020102020204" charset="0"/>
                <a:cs typeface="Franklin Gothic Heavy" panose="020B0903020102020204" charset="0"/>
              </a:rPr>
              <a:t>Services</a:t>
            </a:r>
            <a:endParaRPr lang="en-US" sz="2135">
              <a:latin typeface="Franklin Gothic Heavy" panose="020B0903020102020204" charset="0"/>
              <a:cs typeface="Franklin Gothic Heavy" panose="020B0903020102020204"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anim calcmode="lin" valueType="num">
                                      <p:cBhvr>
                                        <p:cTn id="8" dur="250" fill="hold"/>
                                        <p:tgtEl>
                                          <p:spTgt spid="16"/>
                                        </p:tgtEl>
                                        <p:attrNameLst>
                                          <p:attrName>ppt_x</p:attrName>
                                        </p:attrNameLst>
                                      </p:cBhvr>
                                      <p:tavLst>
                                        <p:tav tm="0">
                                          <p:val>
                                            <p:strVal val="#ppt_x"/>
                                          </p:val>
                                        </p:tav>
                                        <p:tav tm="100000">
                                          <p:val>
                                            <p:strVal val="#ppt_x"/>
                                          </p:val>
                                        </p:tav>
                                      </p:tavLst>
                                    </p:anim>
                                    <p:anim calcmode="lin" valueType="num">
                                      <p:cBhvr>
                                        <p:cTn id="9" dur="25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bwMode="auto">
          <a:xfrm>
            <a:off x="812800" y="990600"/>
            <a:ext cx="1158240" cy="585047"/>
            <a:chOff x="2986687" y="581394"/>
            <a:chExt cx="893031" cy="556964"/>
          </a:xfrm>
        </p:grpSpPr>
        <p:sp>
          <p:nvSpPr>
            <p:cNvPr id="20" name="文本框 13"/>
            <p:cNvSpPr txBox="1">
              <a:spLocks noChangeArrowheads="1"/>
            </p:cNvSpPr>
            <p:nvPr/>
          </p:nvSpPr>
          <p:spPr bwMode="auto">
            <a:xfrm>
              <a:off x="2986687" y="581394"/>
              <a:ext cx="893031" cy="438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zh-CN" altLang="en-US" dirty="0" smtClean="0">
                  <a:latin typeface="Arial" panose="020B0604020202020204" pitchFamily="34" charset="0"/>
                  <a:ea typeface="微软雅黑" panose="020B0503020204020204" charset="-122"/>
                  <a:sym typeface="Arial" panose="020B0604020202020204" pitchFamily="34" charset="0"/>
                </a:rPr>
                <a:t>术语表</a:t>
              </a:r>
              <a:endParaRPr lang="zh-CN" altLang="en-US" dirty="0" smtClean="0">
                <a:latin typeface="Arial" panose="020B0604020202020204" pitchFamily="34" charset="0"/>
                <a:ea typeface="微软雅黑" panose="020B0503020204020204" charset="-122"/>
                <a:sym typeface="Arial" panose="020B0604020202020204" pitchFamily="34" charset="0"/>
              </a:endParaRPr>
            </a:p>
          </p:txBody>
        </p:sp>
        <p:sp>
          <p:nvSpPr>
            <p:cNvPr id="22" name="任意多边形 21"/>
            <p:cNvSpPr/>
            <p:nvPr/>
          </p:nvSpPr>
          <p:spPr>
            <a:xfrm>
              <a:off x="3083475" y="1138358"/>
              <a:ext cx="287193"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0" fontAlgn="base" hangingPunct="0">
                <a:spcBef>
                  <a:spcPct val="0"/>
                </a:spcBef>
                <a:spcAft>
                  <a:spcPct val="0"/>
                </a:spcAft>
                <a:defRPr/>
              </a:pPr>
              <a:endParaRPr lang="zh-CN" altLang="en-US" sz="1735" dirty="0">
                <a:solidFill>
                  <a:prstClr val="black">
                    <a:lumMod val="75000"/>
                    <a:lumOff val="25000"/>
                  </a:prstClr>
                </a:solidFill>
                <a:latin typeface="Arial" panose="020B0604020202020204" pitchFamily="34" charset="0"/>
                <a:ea typeface="微软雅黑" panose="020B0503020204020204" charset="-122"/>
                <a:cs typeface="+mn-ea"/>
                <a:sym typeface="Arial" panose="020B0604020202020204" pitchFamily="34" charset="0"/>
              </a:endParaRPr>
            </a:p>
          </p:txBody>
        </p:sp>
      </p:grpSp>
      <p:sp>
        <p:nvSpPr>
          <p:cNvPr id="24" name="文本框 23"/>
          <p:cNvSpPr txBox="1"/>
          <p:nvPr/>
        </p:nvSpPr>
        <p:spPr>
          <a:xfrm>
            <a:off x="4208688" y="317921"/>
            <a:ext cx="3758691" cy="58356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charset="-122"/>
                <a:ea typeface="微软雅黑" panose="020B0503020204020204" charset="-122"/>
              </a:defRPr>
            </a:lvl1pPr>
          </a:lstStyle>
          <a:p>
            <a:pPr>
              <a:lnSpc>
                <a:spcPct val="100000"/>
              </a:lnSpc>
              <a:defRPr/>
            </a:pPr>
            <a:r>
              <a:rPr lang="zh-CN" altLang="en-US" sz="3200" b="1" dirty="0">
                <a:solidFill>
                  <a:srgbClr val="2F414B"/>
                </a:solidFill>
                <a:latin typeface="Arial" panose="020B0604020202020204" pitchFamily="34" charset="0"/>
                <a:cs typeface="+mn-ea"/>
                <a:sym typeface="Arial" panose="020B0604020202020204" pitchFamily="34" charset="0"/>
              </a:rPr>
              <a:t>系统简介</a:t>
            </a:r>
            <a:endParaRPr lang="zh-CN" altLang="en-US" sz="3200" b="1" dirty="0">
              <a:solidFill>
                <a:srgbClr val="2F414B"/>
              </a:solidFill>
              <a:latin typeface="Arial" panose="020B0604020202020204" pitchFamily="34" charset="0"/>
              <a:cs typeface="+mn-ea"/>
              <a:sym typeface="Arial" panose="020B0604020202020204" pitchFamily="34" charset="0"/>
            </a:endParaRPr>
          </a:p>
        </p:txBody>
      </p:sp>
      <p:grpSp>
        <p:nvGrpSpPr>
          <p:cNvPr id="25" name="组合 24"/>
          <p:cNvGrpSpPr/>
          <p:nvPr/>
        </p:nvGrpSpPr>
        <p:grpSpPr>
          <a:xfrm>
            <a:off x="3077391" y="640517"/>
            <a:ext cx="6065788" cy="0"/>
            <a:chOff x="4615664" y="960506"/>
            <a:chExt cx="9102718" cy="0"/>
          </a:xfrm>
        </p:grpSpPr>
        <p:cxnSp>
          <p:nvCxnSpPr>
            <p:cNvPr id="26" name="321"/>
            <p:cNvCxnSpPr/>
            <p:nvPr/>
          </p:nvCxnSpPr>
          <p:spPr bwMode="auto">
            <a:xfrm flipH="1">
              <a:off x="4615664" y="960506"/>
              <a:ext cx="131467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3 22"/>
            <p:cNvCxnSpPr/>
            <p:nvPr/>
          </p:nvCxnSpPr>
          <p:spPr bwMode="auto">
            <a:xfrm flipH="1">
              <a:off x="12403703" y="960506"/>
              <a:ext cx="131467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6" name="表格 5"/>
          <p:cNvGraphicFramePr/>
          <p:nvPr>
            <p:custDataLst>
              <p:tags r:id="rId1"/>
            </p:custDataLst>
          </p:nvPr>
        </p:nvGraphicFramePr>
        <p:xfrm>
          <a:off x="1021715" y="1440815"/>
          <a:ext cx="10384155" cy="5194935"/>
        </p:xfrm>
        <a:graphic>
          <a:graphicData uri="http://schemas.openxmlformats.org/drawingml/2006/table">
            <a:tbl>
              <a:tblPr firstRow="1" bandRow="1">
                <a:tableStyleId>{2DFC7F95-5C1B-4BD5-A5C8-1BE1EA847704}</a:tableStyleId>
              </a:tblPr>
              <a:tblGrid>
                <a:gridCol w="4812030"/>
                <a:gridCol w="5572125"/>
              </a:tblGrid>
              <a:tr h="487680">
                <a:tc>
                  <a:txBody>
                    <a:bodyPr/>
                    <a:lstStyle/>
                    <a:p>
                      <a:pPr>
                        <a:buNone/>
                      </a:pPr>
                      <a:endParaRPr lang="zh-CN" altLang="en-US" sz="2400"/>
                    </a:p>
                  </a:txBody>
                  <a:tcPr marL="121920" marR="121920" marT="60960" marB="60960"/>
                </a:tc>
                <a:tc>
                  <a:txBody>
                    <a:bodyPr/>
                    <a:lstStyle/>
                    <a:p>
                      <a:pPr>
                        <a:buNone/>
                      </a:pPr>
                      <a:endParaRPr lang="zh-CN" altLang="en-US" sz="2400"/>
                    </a:p>
                  </a:txBody>
                  <a:tcPr marL="121920" marR="121920" marT="60960" marB="60960"/>
                </a:tc>
              </a:tr>
              <a:tr h="853440">
                <a:tc>
                  <a:txBody>
                    <a:bodyPr/>
                    <a:lstStyle/>
                    <a:p>
                      <a:pPr>
                        <a:buNone/>
                      </a:pPr>
                      <a:r>
                        <a:rPr lang="zh-CN" altLang="en-US" sz="2400">
                          <a:latin typeface="Franklin Gothic Heavy" panose="020B0903020102020204" charset="0"/>
                          <a:cs typeface="Franklin Gothic Heavy" panose="020B0903020102020204" charset="0"/>
                        </a:rPr>
                        <a:t>Ji Ke Da</a:t>
                      </a:r>
                      <a:endParaRPr lang="zh-CN" altLang="en-US" sz="2400">
                        <a:latin typeface="Franklin Gothic Heavy" panose="020B0903020102020204" charset="0"/>
                        <a:cs typeface="Franklin Gothic Heavy" panose="020B0903020102020204" charset="0"/>
                      </a:endParaRPr>
                    </a:p>
                  </a:txBody>
                  <a:tcPr marL="121920" marR="121920" marT="60960" marB="60960"/>
                </a:tc>
                <a:tc>
                  <a:txBody>
                    <a:bodyPr/>
                    <a:lstStyle/>
                    <a:p>
                      <a:pPr>
                        <a:buNone/>
                      </a:pPr>
                      <a:r>
                        <a:rPr lang="zh-CN" altLang="en-US" sz="2400"/>
                        <a:t>系统的名称，其灵感来自同济大学的“济”字，并结合了系统高效的特性</a:t>
                      </a:r>
                      <a:endParaRPr lang="zh-CN" altLang="en-US" sz="2400"/>
                    </a:p>
                  </a:txBody>
                  <a:tcPr marL="121920" marR="121920" marT="60960" marB="60960"/>
                </a:tc>
              </a:tr>
              <a:tr h="487680">
                <a:tc>
                  <a:txBody>
                    <a:bodyPr/>
                    <a:lstStyle/>
                    <a:p>
                      <a:pPr>
                        <a:buNone/>
                      </a:pPr>
                      <a:r>
                        <a:rPr lang="zh-CN" altLang="en-US" sz="2400">
                          <a:latin typeface="Franklin Gothic Heavy" panose="020B0903020102020204" charset="0"/>
                          <a:cs typeface="Franklin Gothic Heavy" panose="020B0903020102020204" charset="0"/>
                        </a:rPr>
                        <a:t>User</a:t>
                      </a:r>
                      <a:endParaRPr lang="zh-CN" altLang="en-US" sz="2400">
                        <a:latin typeface="Franklin Gothic Heavy" panose="020B0903020102020204" charset="0"/>
                        <a:cs typeface="Franklin Gothic Heavy" panose="020B0903020102020204" charset="0"/>
                      </a:endParaRPr>
                    </a:p>
                  </a:txBody>
                  <a:tcPr marL="121920" marR="121920" marT="60960" marB="60960"/>
                </a:tc>
                <a:tc>
                  <a:txBody>
                    <a:bodyPr/>
                    <a:lstStyle/>
                    <a:p>
                      <a:pPr>
                        <a:buNone/>
                      </a:pPr>
                      <a:r>
                        <a:rPr lang="zh-CN" altLang="en-US" sz="2400"/>
                        <a:t>使用平台下单的消费者</a:t>
                      </a:r>
                      <a:endParaRPr lang="zh-CN" altLang="en-US" sz="2400"/>
                    </a:p>
                  </a:txBody>
                  <a:tcPr marL="121920" marR="121920" marT="60960" marB="60960"/>
                </a:tc>
              </a:tr>
              <a:tr h="487680">
                <a:tc>
                  <a:txBody>
                    <a:bodyPr/>
                    <a:lstStyle/>
                    <a:p>
                      <a:pPr>
                        <a:buNone/>
                      </a:pPr>
                      <a:r>
                        <a:rPr lang="zh-CN" altLang="en-US" sz="2400">
                          <a:latin typeface="Franklin Gothic Heavy" panose="020B0903020102020204" charset="0"/>
                          <a:cs typeface="Franklin Gothic Heavy" panose="020B0903020102020204" charset="0"/>
                        </a:rPr>
                        <a:t>Merchant</a:t>
                      </a:r>
                      <a:endParaRPr lang="zh-CN" altLang="en-US" sz="2400">
                        <a:latin typeface="Franklin Gothic Heavy" panose="020B0903020102020204" charset="0"/>
                        <a:cs typeface="Franklin Gothic Heavy" panose="020B0903020102020204" charset="0"/>
                      </a:endParaRPr>
                    </a:p>
                  </a:txBody>
                  <a:tcPr marL="121920" marR="121920" marT="60960" marB="60960"/>
                </a:tc>
                <a:tc>
                  <a:txBody>
                    <a:bodyPr/>
                    <a:lstStyle/>
                    <a:p>
                      <a:pPr>
                        <a:buNone/>
                      </a:pPr>
                      <a:r>
                        <a:rPr lang="zh-CN" altLang="en-US" sz="2400"/>
                        <a:t>通过平台提供餐饮服务的商家</a:t>
                      </a:r>
                      <a:endParaRPr lang="zh-CN" altLang="en-US" sz="2400"/>
                    </a:p>
                  </a:txBody>
                  <a:tcPr marL="121920" marR="121920" marT="60960" marB="60960"/>
                </a:tc>
              </a:tr>
              <a:tr h="525145">
                <a:tc>
                  <a:txBody>
                    <a:bodyPr/>
                    <a:lstStyle/>
                    <a:p>
                      <a:pPr>
                        <a:buNone/>
                      </a:pPr>
                      <a:r>
                        <a:rPr lang="zh-CN" altLang="en-US" sz="2400">
                          <a:latin typeface="Franklin Gothic Heavy" panose="020B0903020102020204" charset="0"/>
                          <a:cs typeface="Franklin Gothic Heavy" panose="020B0903020102020204" charset="0"/>
                        </a:rPr>
                        <a:t>Rider</a:t>
                      </a:r>
                      <a:endParaRPr lang="zh-CN" altLang="en-US" sz="2400">
                        <a:latin typeface="Franklin Gothic Heavy" panose="020B0903020102020204" charset="0"/>
                        <a:cs typeface="Franklin Gothic Heavy" panose="020B0903020102020204" charset="0"/>
                      </a:endParaRPr>
                    </a:p>
                  </a:txBody>
                  <a:tcPr marL="121920" marR="121920" marT="60960" marB="60960"/>
                </a:tc>
                <a:tc>
                  <a:txBody>
                    <a:bodyPr/>
                    <a:lstStyle/>
                    <a:p>
                      <a:pPr>
                        <a:buNone/>
                      </a:pPr>
                      <a:r>
                        <a:rPr lang="zh-CN" altLang="en-US" sz="2400"/>
                        <a:t>负责将订单配送到客户手中的配送员</a:t>
                      </a:r>
                      <a:endParaRPr lang="zh-CN" altLang="en-US" sz="2400"/>
                    </a:p>
                  </a:txBody>
                  <a:tcPr marL="121920" marR="121920" marT="60960" marB="60960"/>
                </a:tc>
              </a:tr>
              <a:tr h="524510">
                <a:tc>
                  <a:txBody>
                    <a:bodyPr/>
                    <a:lstStyle/>
                    <a:p>
                      <a:pPr>
                        <a:buNone/>
                      </a:pPr>
                      <a:r>
                        <a:rPr lang="zh-CN" altLang="en-US" sz="2400">
                          <a:latin typeface="Franklin Gothic Heavy" panose="020B0903020102020204" charset="0"/>
                          <a:cs typeface="Franklin Gothic Heavy" panose="020B0903020102020204" charset="0"/>
                        </a:rPr>
                        <a:t>Order</a:t>
                      </a:r>
                      <a:endParaRPr lang="zh-CN" altLang="en-US" sz="2400">
                        <a:latin typeface="Franklin Gothic Heavy" panose="020B0903020102020204" charset="0"/>
                        <a:cs typeface="Franklin Gothic Heavy" panose="020B0903020102020204" charset="0"/>
                      </a:endParaRPr>
                    </a:p>
                  </a:txBody>
                  <a:tcPr marL="121920" marR="121920" marT="60960" marB="60960"/>
                </a:tc>
                <a:tc>
                  <a:txBody>
                    <a:bodyPr/>
                    <a:lstStyle/>
                    <a:p>
                      <a:pPr>
                        <a:buNone/>
                      </a:pPr>
                      <a:r>
                        <a:rPr lang="zh-CN" altLang="en-US" sz="2400"/>
                        <a:t>用户在平台上下达的购买请求，即订单</a:t>
                      </a:r>
                      <a:endParaRPr lang="zh-CN" altLang="en-US" sz="2400"/>
                    </a:p>
                  </a:txBody>
                  <a:tcPr marL="121920" marR="121920" marT="60960" marB="60960"/>
                </a:tc>
              </a:tr>
              <a:tr h="487680">
                <a:tc>
                  <a:txBody>
                    <a:bodyPr/>
                    <a:lstStyle/>
                    <a:p>
                      <a:pPr>
                        <a:buNone/>
                      </a:pPr>
                      <a:r>
                        <a:rPr lang="zh-CN" altLang="en-US" sz="2400">
                          <a:latin typeface="Franklin Gothic Heavy" panose="020B0903020102020204" charset="0"/>
                          <a:cs typeface="Franklin Gothic Heavy" panose="020B0903020102020204" charset="0"/>
                        </a:rPr>
                        <a:t>Coupon</a:t>
                      </a:r>
                      <a:endParaRPr lang="zh-CN" altLang="en-US" sz="2400">
                        <a:latin typeface="Franklin Gothic Heavy" panose="020B0903020102020204" charset="0"/>
                        <a:cs typeface="Franklin Gothic Heavy" panose="020B0903020102020204" charset="0"/>
                      </a:endParaRPr>
                    </a:p>
                  </a:txBody>
                  <a:tcPr marL="121920" marR="121920" marT="60960" marB="60960"/>
                </a:tc>
                <a:tc>
                  <a:txBody>
                    <a:bodyPr/>
                    <a:lstStyle/>
                    <a:p>
                      <a:pPr>
                        <a:buNone/>
                      </a:pPr>
                      <a:r>
                        <a:rPr lang="zh-CN" altLang="en-US" sz="2400"/>
                        <a:t>用户在下单时可以使用的优惠券</a:t>
                      </a:r>
                      <a:endParaRPr lang="zh-CN" altLang="en-US" sz="2400"/>
                    </a:p>
                  </a:txBody>
                  <a:tcPr marL="121920" marR="121920" marT="60960" marB="60960"/>
                </a:tc>
              </a:tr>
              <a:tr h="487680">
                <a:tc>
                  <a:txBody>
                    <a:bodyPr/>
                    <a:lstStyle/>
                    <a:p>
                      <a:pPr>
                        <a:buNone/>
                      </a:pPr>
                      <a:r>
                        <a:rPr lang="zh-CN" altLang="en-US" sz="2400">
                          <a:latin typeface="Franklin Gothic Heavy" panose="020B0903020102020204" charset="0"/>
                          <a:cs typeface="Franklin Gothic Heavy" panose="020B0903020102020204" charset="0"/>
                        </a:rPr>
                        <a:t>Real-time Tracking</a:t>
                      </a:r>
                      <a:endParaRPr lang="zh-CN" altLang="en-US" sz="2400">
                        <a:latin typeface="Franklin Gothic Heavy" panose="020B0903020102020204" charset="0"/>
                        <a:cs typeface="Franklin Gothic Heavy" panose="020B0903020102020204" charset="0"/>
                      </a:endParaRPr>
                    </a:p>
                  </a:txBody>
                  <a:tcPr marL="121920" marR="121920" marT="60960" marB="60960"/>
                </a:tc>
                <a:tc>
                  <a:txBody>
                    <a:bodyPr/>
                    <a:lstStyle/>
                    <a:p>
                      <a:pPr>
                        <a:buNone/>
                      </a:pPr>
                      <a:r>
                        <a:rPr lang="zh-CN" altLang="en-US" sz="2400"/>
                        <a:t>用户可实时查看订单状态的功能</a:t>
                      </a:r>
                      <a:endParaRPr lang="zh-CN" altLang="en-US" sz="2400"/>
                    </a:p>
                  </a:txBody>
                  <a:tcPr marL="121920" marR="121920" marT="60960" marB="60960"/>
                </a:tc>
              </a:tr>
              <a:tr h="853440">
                <a:tc>
                  <a:txBody>
                    <a:bodyPr/>
                    <a:p>
                      <a:pPr algn="l">
                        <a:buClrTx/>
                        <a:buSzTx/>
                        <a:buFontTx/>
                        <a:buNone/>
                      </a:pPr>
                      <a:r>
                        <a:rPr lang="zh-CN" altLang="en-US" sz="1800">
                          <a:latin typeface="Franklin Gothic Heavy" panose="020B0903020102020204" charset="0"/>
                          <a:cs typeface="Franklin Gothic Heavy" panose="020B0903020102020204" charset="0"/>
                          <a:sym typeface="Arial" panose="020B0604020202020204" pitchFamily="34" charset="0"/>
                        </a:rPr>
                        <a:t>TOWS Matrix</a:t>
                      </a:r>
                      <a:endParaRPr lang="zh-CN" altLang="en-US" sz="2400">
                        <a:latin typeface="Franklin Gothic Heavy" panose="020B0903020102020204" charset="0"/>
                        <a:cs typeface="Franklin Gothic Heavy" panose="020B0903020102020204" charset="0"/>
                      </a:endParaRPr>
                    </a:p>
                  </a:txBody>
                  <a:tcPr marL="121920" marR="121920" marT="60960" marB="60960"/>
                </a:tc>
                <a:tc>
                  <a:txBody>
                    <a:bodyPr/>
                    <a:p>
                      <a:pPr>
                        <a:buNone/>
                      </a:pPr>
                      <a:r>
                        <a:rPr lang="zh-CN" altLang="en-US" sz="2400"/>
                        <a:t>对系统优势、劣势、机会和威胁的分析矩阵</a:t>
                      </a:r>
                      <a:endParaRPr lang="zh-CN" altLang="en-US" sz="2400"/>
                    </a:p>
                  </a:txBody>
                  <a:tcPr marL="121920" marR="121920" marT="60960" marB="60960"/>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anim calcmode="lin" valueType="num">
                                      <p:cBhvr>
                                        <p:cTn id="8" dur="250" fill="hold"/>
                                        <p:tgtEl>
                                          <p:spTgt spid="16"/>
                                        </p:tgtEl>
                                        <p:attrNameLst>
                                          <p:attrName>ppt_x</p:attrName>
                                        </p:attrNameLst>
                                      </p:cBhvr>
                                      <p:tavLst>
                                        <p:tav tm="0">
                                          <p:val>
                                            <p:strVal val="#ppt_x"/>
                                          </p:val>
                                        </p:tav>
                                        <p:tav tm="100000">
                                          <p:val>
                                            <p:strVal val="#ppt_x"/>
                                          </p:val>
                                        </p:tav>
                                      </p:tavLst>
                                    </p:anim>
                                    <p:anim calcmode="lin" valueType="num">
                                      <p:cBhvr>
                                        <p:cTn id="9" dur="25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4208688" y="317921"/>
            <a:ext cx="3758691" cy="58356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charset="-122"/>
                <a:ea typeface="微软雅黑" panose="020B0503020204020204" charset="-122"/>
              </a:defRPr>
            </a:lvl1pPr>
          </a:lstStyle>
          <a:p>
            <a:pPr defTabSz="914400">
              <a:lnSpc>
                <a:spcPct val="100000"/>
              </a:lnSpc>
              <a:defRPr/>
            </a:pPr>
            <a:r>
              <a:rPr lang="zh-CN" altLang="en-US" sz="3200" b="1" dirty="0">
                <a:solidFill>
                  <a:srgbClr val="2F414B"/>
                </a:solidFill>
                <a:latin typeface="Arial" panose="020B0604020202020204" pitchFamily="34" charset="0"/>
                <a:cs typeface="+mn-ea"/>
                <a:sym typeface="Arial" panose="020B0604020202020204" pitchFamily="34" charset="0"/>
              </a:rPr>
              <a:t>需求分析</a:t>
            </a:r>
            <a:endParaRPr lang="zh-CN" altLang="en-US" sz="3200" b="1" dirty="0">
              <a:solidFill>
                <a:srgbClr val="2F414B"/>
              </a:solidFill>
              <a:latin typeface="Arial" panose="020B0604020202020204" pitchFamily="34" charset="0"/>
              <a:cs typeface="+mn-ea"/>
              <a:sym typeface="Arial" panose="020B0604020202020204" pitchFamily="34" charset="0"/>
            </a:endParaRPr>
          </a:p>
        </p:txBody>
      </p:sp>
      <p:grpSp>
        <p:nvGrpSpPr>
          <p:cNvPr id="19" name="组合 18"/>
          <p:cNvGrpSpPr/>
          <p:nvPr/>
        </p:nvGrpSpPr>
        <p:grpSpPr>
          <a:xfrm>
            <a:off x="3077391" y="640517"/>
            <a:ext cx="6065788" cy="0"/>
            <a:chOff x="4615664" y="960506"/>
            <a:chExt cx="9102718" cy="0"/>
          </a:xfrm>
        </p:grpSpPr>
        <p:cxnSp>
          <p:nvCxnSpPr>
            <p:cNvPr id="20" name="321"/>
            <p:cNvCxnSpPr/>
            <p:nvPr/>
          </p:nvCxnSpPr>
          <p:spPr bwMode="auto">
            <a:xfrm flipH="1">
              <a:off x="4615664" y="960506"/>
              <a:ext cx="131467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3 22"/>
            <p:cNvCxnSpPr/>
            <p:nvPr/>
          </p:nvCxnSpPr>
          <p:spPr bwMode="auto">
            <a:xfrm flipH="1">
              <a:off x="12403703" y="960506"/>
              <a:ext cx="131467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bwMode="auto">
          <a:xfrm>
            <a:off x="812419" y="1498412"/>
            <a:ext cx="4455160" cy="3167168"/>
            <a:chOff x="2986687" y="581394"/>
            <a:chExt cx="3435036" cy="2375715"/>
          </a:xfrm>
        </p:grpSpPr>
        <p:sp>
          <p:nvSpPr>
            <p:cNvPr id="3" name="文本框 66"/>
            <p:cNvSpPr txBox="1">
              <a:spLocks noChangeArrowheads="1"/>
            </p:cNvSpPr>
            <p:nvPr/>
          </p:nvSpPr>
          <p:spPr bwMode="auto">
            <a:xfrm>
              <a:off x="2989951" y="1226646"/>
              <a:ext cx="3431772" cy="173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charset="0"/>
                  <a:ea typeface="宋体" panose="02010600030101010101" pitchFamily="2" charset="-122"/>
                </a:defRPr>
              </a:lvl1pPr>
              <a:lvl2pPr marL="742950" indent="-285750">
                <a:defRPr sz="1300">
                  <a:solidFill>
                    <a:schemeClr val="tx1"/>
                  </a:solidFill>
                  <a:latin typeface="Calibri" panose="020F0502020204030204" charset="0"/>
                  <a:ea typeface="宋体" panose="02010600030101010101" pitchFamily="2" charset="-122"/>
                </a:defRPr>
              </a:lvl2pPr>
              <a:lvl3pPr marL="1143000" indent="-228600">
                <a:defRPr sz="1300">
                  <a:solidFill>
                    <a:schemeClr val="tx1"/>
                  </a:solidFill>
                  <a:latin typeface="Calibri" panose="020F0502020204030204" charset="0"/>
                  <a:ea typeface="宋体" panose="02010600030101010101" pitchFamily="2" charset="-122"/>
                </a:defRPr>
              </a:lvl3pPr>
              <a:lvl4pPr marL="1600200" indent="-228600">
                <a:defRPr sz="1300">
                  <a:solidFill>
                    <a:schemeClr val="tx1"/>
                  </a:solidFill>
                  <a:latin typeface="Calibri" panose="020F0502020204030204" charset="0"/>
                  <a:ea typeface="宋体" panose="02010600030101010101" pitchFamily="2" charset="-122"/>
                </a:defRPr>
              </a:lvl4pPr>
              <a:lvl5pPr marL="2057400" indent="-228600">
                <a:defRPr sz="1300">
                  <a:solidFill>
                    <a:schemeClr val="tx1"/>
                  </a:solidFill>
                  <a:latin typeface="Calibri" panose="020F050202020403020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9pPr>
            </a:lstStyle>
            <a:p>
              <a:pPr defTabSz="685800" fontAlgn="base">
                <a:lnSpc>
                  <a:spcPct val="150000"/>
                </a:lnSpc>
                <a:spcBef>
                  <a:spcPct val="0"/>
                </a:spcBef>
                <a:spcAft>
                  <a:spcPct val="0"/>
                </a:spcAft>
              </a:pPr>
              <a:r>
                <a:rPr lang="zh-CN" sz="1600">
                  <a:solidFill>
                    <a:schemeClr val="tx1"/>
                  </a:solidFill>
                  <a:latin typeface="Arial" panose="020B0604020202020204" pitchFamily="34" charset="0"/>
                  <a:ea typeface="微软雅黑" panose="020B0503020204020204" charset="-122"/>
                  <a:cs typeface="+mn-ea"/>
                  <a:sym typeface="Arial" panose="020B0604020202020204" pitchFamily="34" charset="0"/>
                </a:rPr>
                <a:t>在系统设计的初期阶段，我们通过绘制用户画像、共情图（Empathy Map）、用户故事（User Story）、用户旅程图（User Journey Map）和用户故事地图（User Story Map）等工具，深入分析了用户的具体需求，以确保我们的设计能够精准地满足用户的期望和体验。</a:t>
              </a:r>
              <a:endParaRPr lang="zh-CN" sz="1600">
                <a:solidFill>
                  <a:schemeClr val="tx1"/>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4" name="文本框 13"/>
            <p:cNvSpPr txBox="1">
              <a:spLocks noChangeArrowheads="1"/>
            </p:cNvSpPr>
            <p:nvPr/>
          </p:nvSpPr>
          <p:spPr bwMode="auto">
            <a:xfrm>
              <a:off x="2986687" y="581394"/>
              <a:ext cx="1551054" cy="345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zh-CN" altLang="en-US" dirty="0" smtClean="0">
                  <a:latin typeface="Arial" panose="020B0604020202020204" pitchFamily="34" charset="0"/>
                  <a:ea typeface="微软雅黑" panose="020B0503020204020204" charset="-122"/>
                  <a:sym typeface="Arial" panose="020B0604020202020204" pitchFamily="34" charset="0"/>
                </a:rPr>
                <a:t>济刻达的设计</a:t>
              </a:r>
              <a:endParaRPr lang="zh-CN" altLang="en-US" dirty="0" smtClean="0">
                <a:latin typeface="Arial" panose="020B0604020202020204" pitchFamily="34" charset="0"/>
                <a:ea typeface="微软雅黑" panose="020B0503020204020204" charset="-122"/>
                <a:sym typeface="Arial" panose="020B0604020202020204" pitchFamily="34" charset="0"/>
              </a:endParaRPr>
            </a:p>
          </p:txBody>
        </p:sp>
        <p:sp>
          <p:nvSpPr>
            <p:cNvPr id="22" name="任意多边形 21"/>
            <p:cNvSpPr/>
            <p:nvPr/>
          </p:nvSpPr>
          <p:spPr>
            <a:xfrm>
              <a:off x="3083475" y="1138358"/>
              <a:ext cx="287193"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0" fontAlgn="base" hangingPunct="0">
                <a:spcBef>
                  <a:spcPct val="0"/>
                </a:spcBef>
                <a:spcAft>
                  <a:spcPct val="0"/>
                </a:spcAft>
                <a:defRPr/>
              </a:pPr>
              <a:endParaRPr lang="zh-CN" altLang="en-US" sz="1735" dirty="0">
                <a:solidFill>
                  <a:prstClr val="black">
                    <a:lumMod val="75000"/>
                    <a:lumOff val="25000"/>
                  </a:prstClr>
                </a:solidFill>
                <a:latin typeface="Arial" panose="020B0604020202020204" pitchFamily="34" charset="0"/>
                <a:ea typeface="微软雅黑" panose="020B0503020204020204" charset="-122"/>
                <a:cs typeface="+mn-ea"/>
                <a:sym typeface="Arial" panose="020B0604020202020204" pitchFamily="34" charset="0"/>
              </a:endParaRPr>
            </a:p>
          </p:txBody>
        </p:sp>
      </p:grpSp>
      <p:pic>
        <p:nvPicPr>
          <p:cNvPr id="7" name="图片 6"/>
          <p:cNvPicPr>
            <a:picLocks noChangeAspect="1"/>
          </p:cNvPicPr>
          <p:nvPr/>
        </p:nvPicPr>
        <p:blipFill>
          <a:blip r:embed="rId1"/>
          <a:stretch>
            <a:fillRect/>
          </a:stretch>
        </p:blipFill>
        <p:spPr>
          <a:xfrm>
            <a:off x="5080000" y="1498600"/>
            <a:ext cx="7071360" cy="4185920"/>
          </a:xfrm>
          <a:prstGeom prst="rect">
            <a:avLst/>
          </a:prstGeom>
        </p:spPr>
      </p:pic>
      <p:pic>
        <p:nvPicPr>
          <p:cNvPr id="8" name="图片 7"/>
          <p:cNvPicPr>
            <a:picLocks noChangeAspect="1"/>
          </p:cNvPicPr>
          <p:nvPr/>
        </p:nvPicPr>
        <p:blipFill>
          <a:blip r:embed="rId2"/>
          <a:stretch>
            <a:fillRect/>
          </a:stretch>
        </p:blipFill>
        <p:spPr>
          <a:xfrm>
            <a:off x="5267960" y="1498600"/>
            <a:ext cx="6631093" cy="4630420"/>
          </a:xfrm>
          <a:prstGeom prst="rect">
            <a:avLst/>
          </a:prstGeom>
        </p:spPr>
      </p:pic>
      <p:pic>
        <p:nvPicPr>
          <p:cNvPr id="9" name="图片 8"/>
          <p:cNvPicPr>
            <a:picLocks noChangeAspect="1"/>
          </p:cNvPicPr>
          <p:nvPr/>
        </p:nvPicPr>
        <p:blipFill>
          <a:blip r:embed="rId3"/>
          <a:stretch>
            <a:fillRect/>
          </a:stretch>
        </p:blipFill>
        <p:spPr>
          <a:xfrm>
            <a:off x="5081693" y="1498600"/>
            <a:ext cx="7110307" cy="4823460"/>
          </a:xfrm>
          <a:prstGeom prst="rect">
            <a:avLst/>
          </a:prstGeom>
        </p:spPr>
      </p:pic>
      <p:pic>
        <p:nvPicPr>
          <p:cNvPr id="10" name="图片 9"/>
          <p:cNvPicPr>
            <a:picLocks noChangeAspect="1"/>
          </p:cNvPicPr>
          <p:nvPr/>
        </p:nvPicPr>
        <p:blipFill>
          <a:blip r:embed="rId4"/>
          <a:stretch>
            <a:fillRect/>
          </a:stretch>
        </p:blipFill>
        <p:spPr>
          <a:xfrm>
            <a:off x="5486400" y="76200"/>
            <a:ext cx="5802207" cy="6686973"/>
          </a:xfrm>
          <a:prstGeom prst="rect">
            <a:avLst/>
          </a:prstGeom>
        </p:spPr>
      </p:pic>
      <p:pic>
        <p:nvPicPr>
          <p:cNvPr id="11" name="图片 10"/>
          <p:cNvPicPr>
            <a:picLocks noChangeAspect="1"/>
          </p:cNvPicPr>
          <p:nvPr/>
        </p:nvPicPr>
        <p:blipFill>
          <a:blip r:embed="rId5"/>
          <a:stretch>
            <a:fillRect/>
          </a:stretch>
        </p:blipFill>
        <p:spPr>
          <a:xfrm>
            <a:off x="4978400" y="406400"/>
            <a:ext cx="7213600" cy="6045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anim calcmode="lin" valueType="num">
                                      <p:cBhvr>
                                        <p:cTn id="8" dur="250" fill="hold"/>
                                        <p:tgtEl>
                                          <p:spTgt spid="16"/>
                                        </p:tgtEl>
                                        <p:attrNameLst>
                                          <p:attrName>ppt_x</p:attrName>
                                        </p:attrNameLst>
                                      </p:cBhvr>
                                      <p:tavLst>
                                        <p:tav tm="0">
                                          <p:val>
                                            <p:strVal val="#ppt_x"/>
                                          </p:val>
                                        </p:tav>
                                        <p:tav tm="100000">
                                          <p:val>
                                            <p:strVal val="#ppt_x"/>
                                          </p:val>
                                        </p:tav>
                                      </p:tavLst>
                                    </p:anim>
                                    <p:anim calcmode="lin" valueType="num">
                                      <p:cBhvr>
                                        <p:cTn id="9" dur="25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4208688" y="317921"/>
            <a:ext cx="3758691" cy="58356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charset="-122"/>
                <a:ea typeface="微软雅黑" panose="020B0503020204020204" charset="-122"/>
              </a:defRPr>
            </a:lvl1pPr>
          </a:lstStyle>
          <a:p>
            <a:pPr defTabSz="914400">
              <a:lnSpc>
                <a:spcPct val="100000"/>
              </a:lnSpc>
              <a:defRPr/>
            </a:pPr>
            <a:r>
              <a:rPr lang="zh-CN" altLang="en-US" sz="3200" b="1" dirty="0">
                <a:solidFill>
                  <a:srgbClr val="2F414B"/>
                </a:solidFill>
                <a:latin typeface="Arial" panose="020B0604020202020204" pitchFamily="34" charset="0"/>
                <a:cs typeface="+mn-ea"/>
                <a:sym typeface="Arial" panose="020B0604020202020204" pitchFamily="34" charset="0"/>
              </a:rPr>
              <a:t>系统架构</a:t>
            </a:r>
            <a:endParaRPr lang="zh-CN" altLang="en-US" sz="3200" b="1" dirty="0">
              <a:solidFill>
                <a:srgbClr val="2F414B"/>
              </a:solidFill>
              <a:latin typeface="Arial" panose="020B0604020202020204" pitchFamily="34" charset="0"/>
              <a:cs typeface="+mn-ea"/>
              <a:sym typeface="Arial" panose="020B0604020202020204" pitchFamily="34" charset="0"/>
            </a:endParaRPr>
          </a:p>
        </p:txBody>
      </p:sp>
      <p:grpSp>
        <p:nvGrpSpPr>
          <p:cNvPr id="19" name="组合 18"/>
          <p:cNvGrpSpPr/>
          <p:nvPr/>
        </p:nvGrpSpPr>
        <p:grpSpPr>
          <a:xfrm>
            <a:off x="3077391" y="640517"/>
            <a:ext cx="6065788" cy="0"/>
            <a:chOff x="4615664" y="960506"/>
            <a:chExt cx="9102718" cy="0"/>
          </a:xfrm>
        </p:grpSpPr>
        <p:cxnSp>
          <p:nvCxnSpPr>
            <p:cNvPr id="20" name="321"/>
            <p:cNvCxnSpPr/>
            <p:nvPr/>
          </p:nvCxnSpPr>
          <p:spPr bwMode="auto">
            <a:xfrm flipH="1">
              <a:off x="4615664" y="960506"/>
              <a:ext cx="131467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3 22"/>
            <p:cNvCxnSpPr/>
            <p:nvPr/>
          </p:nvCxnSpPr>
          <p:spPr bwMode="auto">
            <a:xfrm flipH="1">
              <a:off x="12403703" y="960506"/>
              <a:ext cx="131467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bwMode="auto">
          <a:xfrm>
            <a:off x="812419" y="1498412"/>
            <a:ext cx="4455160" cy="3167168"/>
            <a:chOff x="2986687" y="581394"/>
            <a:chExt cx="3435036" cy="2375715"/>
          </a:xfrm>
        </p:grpSpPr>
        <p:sp>
          <p:nvSpPr>
            <p:cNvPr id="3" name="文本框 66"/>
            <p:cNvSpPr txBox="1">
              <a:spLocks noChangeArrowheads="1"/>
            </p:cNvSpPr>
            <p:nvPr/>
          </p:nvSpPr>
          <p:spPr bwMode="auto">
            <a:xfrm>
              <a:off x="2989951" y="1226646"/>
              <a:ext cx="3431772" cy="173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charset="0"/>
                  <a:ea typeface="宋体" panose="02010600030101010101" pitchFamily="2" charset="-122"/>
                </a:defRPr>
              </a:lvl1pPr>
              <a:lvl2pPr marL="742950" indent="-285750">
                <a:defRPr sz="1300">
                  <a:solidFill>
                    <a:schemeClr val="tx1"/>
                  </a:solidFill>
                  <a:latin typeface="Calibri" panose="020F0502020204030204" charset="0"/>
                  <a:ea typeface="宋体" panose="02010600030101010101" pitchFamily="2" charset="-122"/>
                </a:defRPr>
              </a:lvl2pPr>
              <a:lvl3pPr marL="1143000" indent="-228600">
                <a:defRPr sz="1300">
                  <a:solidFill>
                    <a:schemeClr val="tx1"/>
                  </a:solidFill>
                  <a:latin typeface="Calibri" panose="020F0502020204030204" charset="0"/>
                  <a:ea typeface="宋体" panose="02010600030101010101" pitchFamily="2" charset="-122"/>
                </a:defRPr>
              </a:lvl3pPr>
              <a:lvl4pPr marL="1600200" indent="-228600">
                <a:defRPr sz="1300">
                  <a:solidFill>
                    <a:schemeClr val="tx1"/>
                  </a:solidFill>
                  <a:latin typeface="Calibri" panose="020F0502020204030204" charset="0"/>
                  <a:ea typeface="宋体" panose="02010600030101010101" pitchFamily="2" charset="-122"/>
                </a:defRPr>
              </a:lvl4pPr>
              <a:lvl5pPr marL="2057400" indent="-228600">
                <a:defRPr sz="1300">
                  <a:solidFill>
                    <a:schemeClr val="tx1"/>
                  </a:solidFill>
                  <a:latin typeface="Calibri" panose="020F050202020403020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9pPr>
            </a:lstStyle>
            <a:p>
              <a:pPr defTabSz="685800" fontAlgn="base">
                <a:lnSpc>
                  <a:spcPct val="150000"/>
                </a:lnSpc>
                <a:spcBef>
                  <a:spcPct val="0"/>
                </a:spcBef>
                <a:spcAft>
                  <a:spcPct val="0"/>
                </a:spcAft>
              </a:pPr>
              <a:r>
                <a:rPr lang="zh-CN" sz="1600">
                  <a:solidFill>
                    <a:schemeClr val="tx1"/>
                  </a:solidFill>
                  <a:latin typeface="Arial" panose="020B0604020202020204" pitchFamily="34" charset="0"/>
                  <a:ea typeface="微软雅黑" panose="020B0503020204020204" charset="-122"/>
                  <a:cs typeface="+mn-ea"/>
                  <a:sym typeface="Arial" panose="020B0604020202020204" pitchFamily="34" charset="0"/>
                </a:rPr>
                <a:t>在深入洞察用户需求之后，我们精心构建了济刻达系统，将其设计为服务于四种关键用户群体：普通用户、商家、骑手以及管理员。这样的设计旨在为每个角色提供定制化的体验和功能，确保系统能够高效地满足不同用户的需求和操作便利。右边为四种系统的用例图设计</a:t>
              </a:r>
              <a:endParaRPr lang="zh-CN" sz="1600">
                <a:solidFill>
                  <a:schemeClr val="tx1"/>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4" name="文本框 13"/>
            <p:cNvSpPr txBox="1">
              <a:spLocks noChangeArrowheads="1"/>
            </p:cNvSpPr>
            <p:nvPr/>
          </p:nvSpPr>
          <p:spPr bwMode="auto">
            <a:xfrm>
              <a:off x="2986687" y="581394"/>
              <a:ext cx="1551054" cy="345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zh-CN" altLang="en-US" dirty="0" smtClean="0">
                  <a:latin typeface="Arial" panose="020B0604020202020204" pitchFamily="34" charset="0"/>
                  <a:ea typeface="微软雅黑" panose="020B0503020204020204" charset="-122"/>
                  <a:sym typeface="Arial" panose="020B0604020202020204" pitchFamily="34" charset="0"/>
                </a:rPr>
                <a:t>济刻达的设计</a:t>
              </a:r>
              <a:endParaRPr lang="zh-CN" altLang="en-US" dirty="0" smtClean="0">
                <a:latin typeface="Arial" panose="020B0604020202020204" pitchFamily="34" charset="0"/>
                <a:ea typeface="微软雅黑" panose="020B0503020204020204" charset="-122"/>
                <a:sym typeface="Arial" panose="020B0604020202020204" pitchFamily="34" charset="0"/>
              </a:endParaRPr>
            </a:p>
          </p:txBody>
        </p:sp>
        <p:sp>
          <p:nvSpPr>
            <p:cNvPr id="22" name="任意多边形 21"/>
            <p:cNvSpPr/>
            <p:nvPr/>
          </p:nvSpPr>
          <p:spPr>
            <a:xfrm>
              <a:off x="3083475" y="1138358"/>
              <a:ext cx="287193"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0" fontAlgn="base" hangingPunct="0">
                <a:spcBef>
                  <a:spcPct val="0"/>
                </a:spcBef>
                <a:spcAft>
                  <a:spcPct val="0"/>
                </a:spcAft>
                <a:defRPr/>
              </a:pPr>
              <a:endParaRPr lang="zh-CN" altLang="en-US" sz="1735" dirty="0">
                <a:solidFill>
                  <a:prstClr val="black">
                    <a:lumMod val="75000"/>
                    <a:lumOff val="25000"/>
                  </a:prstClr>
                </a:solidFill>
                <a:latin typeface="Arial" panose="020B0604020202020204" pitchFamily="34" charset="0"/>
                <a:ea typeface="微软雅黑" panose="020B0503020204020204" charset="-122"/>
                <a:cs typeface="+mn-ea"/>
                <a:sym typeface="Arial" panose="020B0604020202020204" pitchFamily="34" charset="0"/>
              </a:endParaRPr>
            </a:p>
          </p:txBody>
        </p:sp>
      </p:grpSp>
      <p:pic>
        <p:nvPicPr>
          <p:cNvPr id="7" name="图片 6" descr="usersystem"/>
          <p:cNvPicPr>
            <a:picLocks noChangeAspect="1"/>
          </p:cNvPicPr>
          <p:nvPr/>
        </p:nvPicPr>
        <p:blipFill>
          <a:blip r:embed="rId1"/>
          <a:stretch>
            <a:fillRect/>
          </a:stretch>
        </p:blipFill>
        <p:spPr>
          <a:xfrm>
            <a:off x="5588000" y="-126153"/>
            <a:ext cx="5728547" cy="7049347"/>
          </a:xfrm>
          <a:prstGeom prst="rect">
            <a:avLst/>
          </a:prstGeom>
        </p:spPr>
      </p:pic>
      <p:pic>
        <p:nvPicPr>
          <p:cNvPr id="8" name="图片 7" descr="Merchant System.drawio"/>
          <p:cNvPicPr>
            <a:picLocks noChangeAspect="1"/>
          </p:cNvPicPr>
          <p:nvPr/>
        </p:nvPicPr>
        <p:blipFill>
          <a:blip r:embed="rId2"/>
          <a:stretch>
            <a:fillRect/>
          </a:stretch>
        </p:blipFill>
        <p:spPr>
          <a:xfrm>
            <a:off x="5546513" y="-25400"/>
            <a:ext cx="5465233" cy="6858000"/>
          </a:xfrm>
          <a:prstGeom prst="rect">
            <a:avLst/>
          </a:prstGeom>
        </p:spPr>
      </p:pic>
      <p:pic>
        <p:nvPicPr>
          <p:cNvPr id="9" name="图片 8" descr="Rider System.drawio"/>
          <p:cNvPicPr>
            <a:picLocks noChangeAspect="1"/>
          </p:cNvPicPr>
          <p:nvPr/>
        </p:nvPicPr>
        <p:blipFill>
          <a:blip r:embed="rId3"/>
          <a:stretch>
            <a:fillRect/>
          </a:stretch>
        </p:blipFill>
        <p:spPr>
          <a:xfrm>
            <a:off x="5546725" y="-126365"/>
            <a:ext cx="6645275" cy="6858000"/>
          </a:xfrm>
          <a:prstGeom prst="rect">
            <a:avLst/>
          </a:prstGeom>
        </p:spPr>
      </p:pic>
      <p:pic>
        <p:nvPicPr>
          <p:cNvPr id="10" name="图片 9" descr="adminsystem"/>
          <p:cNvPicPr>
            <a:picLocks noChangeAspect="1"/>
          </p:cNvPicPr>
          <p:nvPr/>
        </p:nvPicPr>
        <p:blipFill>
          <a:blip r:embed="rId4"/>
          <a:stretch>
            <a:fillRect/>
          </a:stretch>
        </p:blipFill>
        <p:spPr>
          <a:xfrm>
            <a:off x="5546725" y="-77893"/>
            <a:ext cx="5488940" cy="704257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anim calcmode="lin" valueType="num">
                                      <p:cBhvr>
                                        <p:cTn id="8" dur="250" fill="hold"/>
                                        <p:tgtEl>
                                          <p:spTgt spid="16"/>
                                        </p:tgtEl>
                                        <p:attrNameLst>
                                          <p:attrName>ppt_x</p:attrName>
                                        </p:attrNameLst>
                                      </p:cBhvr>
                                      <p:tavLst>
                                        <p:tav tm="0">
                                          <p:val>
                                            <p:strVal val="#ppt_x"/>
                                          </p:val>
                                        </p:tav>
                                        <p:tav tm="100000">
                                          <p:val>
                                            <p:strVal val="#ppt_x"/>
                                          </p:val>
                                        </p:tav>
                                      </p:tavLst>
                                    </p:anim>
                                    <p:anim calcmode="lin" valueType="num">
                                      <p:cBhvr>
                                        <p:cTn id="9" dur="25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ppt_x"/>
                                          </p:val>
                                        </p:tav>
                                        <p:tav tm="100000">
                                          <p:val>
                                            <p:strVal val="#ppt_x"/>
                                          </p:val>
                                        </p:tav>
                                      </p:tavLst>
                                    </p:anim>
                                    <p:anim calcmode="lin" valueType="num">
                                      <p:cBhvr additive="base">
                                        <p:cTn id="2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500" fill="hold"/>
                                        <p:tgtEl>
                                          <p:spTgt spid="10"/>
                                        </p:tgtEl>
                                        <p:attrNameLst>
                                          <p:attrName>ppt_x</p:attrName>
                                        </p:attrNameLst>
                                      </p:cBhvr>
                                      <p:tavLst>
                                        <p:tav tm="0">
                                          <p:val>
                                            <p:strVal val="#ppt_x"/>
                                          </p:val>
                                        </p:tav>
                                        <p:tav tm="100000">
                                          <p:val>
                                            <p:strVal val="#ppt_x"/>
                                          </p:val>
                                        </p:tav>
                                      </p:tavLst>
                                    </p:anim>
                                    <p:anim calcmode="lin" valueType="num">
                                      <p:cBhvr additive="base">
                                        <p:cTn id="3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04"/>
          <p:cNvSpPr/>
          <p:nvPr/>
        </p:nvSpPr>
        <p:spPr>
          <a:xfrm>
            <a:off x="508000" y="1905000"/>
            <a:ext cx="2870200" cy="583565"/>
          </a:xfrm>
          <a:prstGeom prst="rect">
            <a:avLst/>
          </a:prstGeom>
        </p:spPr>
        <p:txBody>
          <a:bodyPr wrap="square">
            <a:spAutoFit/>
          </a:bodyPr>
          <a:lstStyle/>
          <a:p>
            <a:r>
              <a:rPr lang="zh-CN" altLang="en-US" sz="3200" b="1" dirty="0">
                <a:solidFill>
                  <a:srgbClr val="2F414B"/>
                </a:solidFill>
                <a:latin typeface="Arial" panose="020B0604020202020204" pitchFamily="34" charset="0"/>
                <a:ea typeface="微软雅黑" panose="020B0503020204020204" charset="-122"/>
                <a:cs typeface="+mn-ea"/>
                <a:sym typeface="Arial" panose="020B0604020202020204" pitchFamily="34" charset="0"/>
              </a:rPr>
              <a:t>TOWS Matrix </a:t>
            </a:r>
            <a:endParaRPr lang="en-US" sz="8000" spc="75" dirty="0">
              <a:solidFill>
                <a:schemeClr val="bg2">
                  <a:lumMod val="25000"/>
                </a:schemeClr>
              </a:solidFill>
              <a:latin typeface="Arial" panose="020B0604020202020204" pitchFamily="34" charset="0"/>
              <a:ea typeface="微软雅黑" panose="020B0503020204020204" charset="-122"/>
              <a:cs typeface="Poppins SemiBold" panose="02000000000000000000" pitchFamily="2" charset="0"/>
              <a:sym typeface="Arial" panose="020B0604020202020204" pitchFamily="34" charset="0"/>
            </a:endParaRPr>
          </a:p>
        </p:txBody>
      </p:sp>
      <p:sp>
        <p:nvSpPr>
          <p:cNvPr id="18" name="文本框 17"/>
          <p:cNvSpPr txBox="1"/>
          <p:nvPr/>
        </p:nvSpPr>
        <p:spPr>
          <a:xfrm>
            <a:off x="4208688" y="317921"/>
            <a:ext cx="3758691" cy="58356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charset="-122"/>
                <a:ea typeface="微软雅黑" panose="020B0503020204020204" charset="-122"/>
              </a:defRPr>
            </a:lvl1pPr>
          </a:lstStyle>
          <a:p>
            <a:pPr defTabSz="914400">
              <a:lnSpc>
                <a:spcPct val="100000"/>
              </a:lnSpc>
              <a:defRPr/>
            </a:pPr>
            <a:r>
              <a:rPr lang="zh-CN" altLang="en-US" sz="3200" b="1" dirty="0">
                <a:solidFill>
                  <a:srgbClr val="2F414B"/>
                </a:solidFill>
                <a:latin typeface="Arial" panose="020B0604020202020204" pitchFamily="34" charset="0"/>
                <a:cs typeface="+mn-ea"/>
                <a:sym typeface="Arial" panose="020B0604020202020204" pitchFamily="34" charset="0"/>
              </a:rPr>
              <a:t>系统架构</a:t>
            </a:r>
            <a:endParaRPr lang="zh-CN" altLang="en-US" sz="3200" b="1" dirty="0">
              <a:solidFill>
                <a:srgbClr val="2F414B"/>
              </a:solidFill>
              <a:latin typeface="Arial" panose="020B0604020202020204" pitchFamily="34" charset="0"/>
              <a:cs typeface="+mn-ea"/>
              <a:sym typeface="Arial" panose="020B0604020202020204" pitchFamily="34" charset="0"/>
            </a:endParaRPr>
          </a:p>
        </p:txBody>
      </p:sp>
      <p:grpSp>
        <p:nvGrpSpPr>
          <p:cNvPr id="19" name="组合 18"/>
          <p:cNvGrpSpPr/>
          <p:nvPr/>
        </p:nvGrpSpPr>
        <p:grpSpPr>
          <a:xfrm>
            <a:off x="3077391" y="640517"/>
            <a:ext cx="6065788" cy="0"/>
            <a:chOff x="4615664" y="960506"/>
            <a:chExt cx="9102718" cy="0"/>
          </a:xfrm>
        </p:grpSpPr>
        <p:cxnSp>
          <p:nvCxnSpPr>
            <p:cNvPr id="20" name="321"/>
            <p:cNvCxnSpPr/>
            <p:nvPr/>
          </p:nvCxnSpPr>
          <p:spPr bwMode="auto">
            <a:xfrm flipH="1">
              <a:off x="4615664" y="960506"/>
              <a:ext cx="131467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3 22"/>
            <p:cNvCxnSpPr/>
            <p:nvPr/>
          </p:nvCxnSpPr>
          <p:spPr bwMode="auto">
            <a:xfrm flipH="1">
              <a:off x="12403703" y="960506"/>
              <a:ext cx="131467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a:blip r:embed="rId1"/>
          <a:stretch>
            <a:fillRect/>
          </a:stretch>
        </p:blipFill>
        <p:spPr>
          <a:xfrm>
            <a:off x="5791200" y="1428327"/>
            <a:ext cx="5651500" cy="4787053"/>
          </a:xfrm>
          <a:prstGeom prst="rect">
            <a:avLst/>
          </a:prstGeom>
        </p:spPr>
      </p:pic>
      <p:sp>
        <p:nvSpPr>
          <p:cNvPr id="6" name="文本框 5"/>
          <p:cNvSpPr txBox="1"/>
          <p:nvPr/>
        </p:nvSpPr>
        <p:spPr>
          <a:xfrm>
            <a:off x="508000" y="2717800"/>
            <a:ext cx="4674447" cy="1568450"/>
          </a:xfrm>
          <a:prstGeom prst="rect">
            <a:avLst/>
          </a:prstGeom>
          <a:noFill/>
        </p:spPr>
        <p:txBody>
          <a:bodyPr wrap="square" rtlCol="0" anchor="t">
            <a:spAutoFit/>
          </a:bodyPr>
          <a:lstStyle/>
          <a:p>
            <a:r>
              <a:rPr lang="zh-CN" altLang="en-US" sz="2400" b="1" dirty="0">
                <a:latin typeface="方正公文黑体" panose="02000500000000000000" charset="-122"/>
                <a:ea typeface="方正公文黑体" panose="02000500000000000000" charset="-122"/>
                <a:cs typeface="方正公文黑体" panose="02000500000000000000" charset="-122"/>
              </a:rPr>
              <a:t>TOWS</a:t>
            </a:r>
            <a:r>
              <a:rPr lang="zh-CN" altLang="en-US" sz="2400" dirty="0">
                <a:latin typeface="方正公文黑体" panose="02000500000000000000" charset="-122"/>
                <a:ea typeface="方正公文黑体" panose="02000500000000000000" charset="-122"/>
                <a:cs typeface="方正公文黑体" panose="02000500000000000000" charset="-122"/>
              </a:rPr>
              <a:t>矩阵帮助系统导航其内部优势和劣势，同时认清外部机会和威胁，指导未来前景和</a:t>
            </a:r>
            <a:r>
              <a:rPr lang="zh-CN" altLang="en-US" sz="2400" dirty="0">
                <a:latin typeface="方正公文黑体" panose="02000500000000000000" charset="-122"/>
                <a:ea typeface="方正公文黑体" panose="02000500000000000000" charset="-122"/>
                <a:cs typeface="方正公文黑体" panose="02000500000000000000" charset="-122"/>
                <a:sym typeface="+mn-ea"/>
              </a:rPr>
              <a:t>缓解</a:t>
            </a:r>
            <a:r>
              <a:rPr lang="zh-CN" altLang="en-US" sz="2400" dirty="0">
                <a:latin typeface="方正公文黑体" panose="02000500000000000000" charset="-122"/>
                <a:ea typeface="方正公文黑体" panose="02000500000000000000" charset="-122"/>
                <a:cs typeface="方正公文黑体" panose="02000500000000000000" charset="-122"/>
              </a:rPr>
              <a:t>风险的战略规划</a:t>
            </a:r>
            <a:r>
              <a:rPr lang="zh-CN" altLang="en-US" sz="2400" dirty="0"/>
              <a:t>。</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4208688" y="317921"/>
            <a:ext cx="3758691" cy="58356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charset="-122"/>
                <a:ea typeface="微软雅黑" panose="020B0503020204020204" charset="-122"/>
              </a:defRPr>
            </a:lvl1pPr>
          </a:lstStyle>
          <a:p>
            <a:pPr defTabSz="914400">
              <a:lnSpc>
                <a:spcPct val="100000"/>
              </a:lnSpc>
              <a:defRPr/>
            </a:pPr>
            <a:r>
              <a:rPr lang="zh-CN" altLang="en-US" sz="3200" b="1" dirty="0">
                <a:solidFill>
                  <a:srgbClr val="2F414B"/>
                </a:solidFill>
                <a:latin typeface="Arial" panose="020B0604020202020204" pitchFamily="34" charset="0"/>
                <a:cs typeface="+mn-ea"/>
                <a:sym typeface="Arial" panose="020B0604020202020204" pitchFamily="34" charset="0"/>
              </a:rPr>
              <a:t>系统架构</a:t>
            </a:r>
            <a:endParaRPr lang="zh-CN" altLang="en-US" sz="3200" b="1" dirty="0">
              <a:solidFill>
                <a:srgbClr val="2F414B"/>
              </a:solidFill>
              <a:latin typeface="Arial" panose="020B0604020202020204" pitchFamily="34" charset="0"/>
              <a:cs typeface="+mn-ea"/>
              <a:sym typeface="Arial" panose="020B0604020202020204" pitchFamily="34" charset="0"/>
            </a:endParaRPr>
          </a:p>
        </p:txBody>
      </p:sp>
      <p:grpSp>
        <p:nvGrpSpPr>
          <p:cNvPr id="19" name="组合 18"/>
          <p:cNvGrpSpPr/>
          <p:nvPr/>
        </p:nvGrpSpPr>
        <p:grpSpPr>
          <a:xfrm>
            <a:off x="3077391" y="640517"/>
            <a:ext cx="6065788" cy="0"/>
            <a:chOff x="4615664" y="960506"/>
            <a:chExt cx="9102718" cy="0"/>
          </a:xfrm>
        </p:grpSpPr>
        <p:cxnSp>
          <p:nvCxnSpPr>
            <p:cNvPr id="20" name="321"/>
            <p:cNvCxnSpPr/>
            <p:nvPr/>
          </p:nvCxnSpPr>
          <p:spPr bwMode="auto">
            <a:xfrm flipH="1">
              <a:off x="4615664" y="960506"/>
              <a:ext cx="131467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3 22"/>
            <p:cNvCxnSpPr/>
            <p:nvPr/>
          </p:nvCxnSpPr>
          <p:spPr bwMode="auto">
            <a:xfrm flipH="1">
              <a:off x="12403703" y="960506"/>
              <a:ext cx="131467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4800" y="1295400"/>
            <a:ext cx="5892800" cy="5193480"/>
          </a:xfrm>
          <a:prstGeom prst="rect">
            <a:avLst/>
          </a:prstGeom>
        </p:spPr>
      </p:pic>
      <p:sp>
        <p:nvSpPr>
          <p:cNvPr id="7" name="矩形 6"/>
          <p:cNvSpPr/>
          <p:nvPr/>
        </p:nvSpPr>
        <p:spPr>
          <a:xfrm>
            <a:off x="6400800" y="1614593"/>
            <a:ext cx="5486400" cy="4523105"/>
          </a:xfrm>
          <a:prstGeom prst="rect">
            <a:avLst/>
          </a:prstGeom>
        </p:spPr>
        <p:txBody>
          <a:bodyPr wrap="square">
            <a:spAutoFit/>
          </a:bodyPr>
          <a:lstStyle/>
          <a:p>
            <a:r>
              <a:rPr lang="en-US" altLang="zh-CN" sz="1600" b="1" dirty="0">
                <a:latin typeface="方正公文黑体" panose="02000500000000000000" charset="-122"/>
                <a:ea typeface="方正公文黑体" panose="02000500000000000000" charset="-122"/>
                <a:cs typeface="方正公文黑体" panose="02000500000000000000" charset="-122"/>
              </a:rPr>
              <a:t>Presentation Layer</a:t>
            </a:r>
            <a:r>
              <a:rPr lang="zh-CN" altLang="en-US" sz="1600" b="1" dirty="0">
                <a:latin typeface="方正公文黑体" panose="02000500000000000000" charset="-122"/>
                <a:ea typeface="方正公文黑体" panose="02000500000000000000" charset="-122"/>
                <a:cs typeface="方正公文黑体" panose="02000500000000000000" charset="-122"/>
              </a:rPr>
              <a:t>（表示层</a:t>
            </a:r>
            <a:r>
              <a:rPr lang="zh-CN" altLang="en-US" sz="1600" b="1" dirty="0" smtClean="0">
                <a:latin typeface="方正公文黑体" panose="02000500000000000000" charset="-122"/>
                <a:ea typeface="方正公文黑体" panose="02000500000000000000" charset="-122"/>
                <a:cs typeface="方正公文黑体" panose="02000500000000000000" charset="-122"/>
              </a:rPr>
              <a:t>）</a:t>
            </a:r>
            <a:endParaRPr lang="en-US" altLang="zh-CN" sz="1600" b="1" dirty="0" smtClean="0">
              <a:latin typeface="方正公文黑体" panose="02000500000000000000" charset="-122"/>
              <a:ea typeface="方正公文黑体" panose="02000500000000000000" charset="-122"/>
              <a:cs typeface="方正公文黑体" panose="02000500000000000000" charset="-122"/>
            </a:endParaRPr>
          </a:p>
          <a:p>
            <a:endParaRPr lang="zh-CN" altLang="en-US" sz="1600" b="1" dirty="0">
              <a:latin typeface="方正公文黑体" panose="02000500000000000000" charset="-122"/>
              <a:ea typeface="方正公文黑体" panose="02000500000000000000" charset="-122"/>
              <a:cs typeface="方正公文黑体" panose="02000500000000000000" charset="-122"/>
            </a:endParaRPr>
          </a:p>
          <a:p>
            <a:r>
              <a:rPr lang="zh-CN" altLang="en-US" sz="1600" b="1" dirty="0">
                <a:latin typeface="方正公文黑体" panose="02000500000000000000" charset="-122"/>
                <a:ea typeface="方正公文黑体" panose="02000500000000000000" charset="-122"/>
                <a:cs typeface="方正公文黑体" panose="02000500000000000000" charset="-122"/>
              </a:rPr>
              <a:t>表示层负责提供用户界面，是用户与系统交互的直接界面。它接收用户输入，如点击和表单数据，并展示反馈信息，如订单状态。这层确保用户体验的流畅性和直观性</a:t>
            </a:r>
            <a:r>
              <a:rPr lang="zh-CN" altLang="en-US" sz="1600" b="1" dirty="0" smtClean="0">
                <a:latin typeface="方正公文黑体" panose="02000500000000000000" charset="-122"/>
                <a:ea typeface="方正公文黑体" panose="02000500000000000000" charset="-122"/>
                <a:cs typeface="方正公文黑体" panose="02000500000000000000" charset="-122"/>
              </a:rPr>
              <a:t>。</a:t>
            </a:r>
            <a:endParaRPr lang="en-US" altLang="zh-CN" sz="1600" b="1" dirty="0" smtClean="0">
              <a:latin typeface="方正公文黑体" panose="02000500000000000000" charset="-122"/>
              <a:ea typeface="方正公文黑体" panose="02000500000000000000" charset="-122"/>
              <a:cs typeface="方正公文黑体" panose="02000500000000000000" charset="-122"/>
            </a:endParaRPr>
          </a:p>
          <a:p>
            <a:endParaRPr lang="zh-CN" altLang="en-US" sz="1600" b="1" dirty="0">
              <a:latin typeface="方正公文黑体" panose="02000500000000000000" charset="-122"/>
              <a:ea typeface="方正公文黑体" panose="02000500000000000000" charset="-122"/>
              <a:cs typeface="方正公文黑体" panose="02000500000000000000" charset="-122"/>
            </a:endParaRPr>
          </a:p>
          <a:p>
            <a:r>
              <a:rPr lang="en-US" altLang="zh-CN" sz="1600" b="1" dirty="0">
                <a:latin typeface="方正公文黑体" panose="02000500000000000000" charset="-122"/>
                <a:ea typeface="方正公文黑体" panose="02000500000000000000" charset="-122"/>
                <a:cs typeface="方正公文黑体" panose="02000500000000000000" charset="-122"/>
              </a:rPr>
              <a:t>Frontend Frameworks and Libraries</a:t>
            </a:r>
            <a:r>
              <a:rPr lang="zh-CN" altLang="en-US" sz="1600" b="1" dirty="0">
                <a:latin typeface="方正公文黑体" panose="02000500000000000000" charset="-122"/>
                <a:ea typeface="方正公文黑体" panose="02000500000000000000" charset="-122"/>
                <a:cs typeface="方正公文黑体" panose="02000500000000000000" charset="-122"/>
              </a:rPr>
              <a:t>（前端框架和库</a:t>
            </a:r>
            <a:r>
              <a:rPr lang="zh-CN" altLang="en-US" sz="1600" b="1" dirty="0" smtClean="0">
                <a:latin typeface="方正公文黑体" panose="02000500000000000000" charset="-122"/>
                <a:ea typeface="方正公文黑体" panose="02000500000000000000" charset="-122"/>
                <a:cs typeface="方正公文黑体" panose="02000500000000000000" charset="-122"/>
              </a:rPr>
              <a:t>）</a:t>
            </a:r>
            <a:endParaRPr lang="en-US" altLang="zh-CN" sz="1600" b="1" dirty="0" smtClean="0">
              <a:latin typeface="方正公文黑体" panose="02000500000000000000" charset="-122"/>
              <a:ea typeface="方正公文黑体" panose="02000500000000000000" charset="-122"/>
              <a:cs typeface="方正公文黑体" panose="02000500000000000000" charset="-122"/>
            </a:endParaRPr>
          </a:p>
          <a:p>
            <a:endParaRPr lang="zh-CN" altLang="en-US" sz="1600" b="1" dirty="0">
              <a:latin typeface="方正公文黑体" panose="02000500000000000000" charset="-122"/>
              <a:ea typeface="方正公文黑体" panose="02000500000000000000" charset="-122"/>
              <a:cs typeface="方正公文黑体" panose="02000500000000000000" charset="-122"/>
            </a:endParaRPr>
          </a:p>
          <a:p>
            <a:r>
              <a:rPr lang="zh-CN" altLang="en-US" sz="1600" b="1" dirty="0">
                <a:latin typeface="方正公文黑体" panose="02000500000000000000" charset="-122"/>
                <a:ea typeface="方正公文黑体" panose="02000500000000000000" charset="-122"/>
                <a:cs typeface="方正公文黑体" panose="02000500000000000000" charset="-122"/>
              </a:rPr>
              <a:t>前端框架和库是构建表示层的技术工具，它们提供了一系列组件和功能，帮助开发者快速构建动态和响应式的用户界面。这些工具包括</a:t>
            </a:r>
            <a:r>
              <a:rPr lang="en-US" altLang="zh-CN" sz="1600" b="1" dirty="0">
                <a:latin typeface="方正公文黑体" panose="02000500000000000000" charset="-122"/>
                <a:ea typeface="方正公文黑体" panose="02000500000000000000" charset="-122"/>
                <a:cs typeface="方正公文黑体" panose="02000500000000000000" charset="-122"/>
              </a:rPr>
              <a:t>React</a:t>
            </a:r>
            <a:r>
              <a:rPr lang="zh-CN" altLang="en-US" sz="1600" b="1" dirty="0">
                <a:latin typeface="方正公文黑体" panose="02000500000000000000" charset="-122"/>
                <a:ea typeface="方正公文黑体" panose="02000500000000000000" charset="-122"/>
                <a:cs typeface="方正公文黑体" panose="02000500000000000000" charset="-122"/>
              </a:rPr>
              <a:t>、</a:t>
            </a:r>
            <a:r>
              <a:rPr lang="en-US" altLang="zh-CN" sz="1600" b="1" dirty="0">
                <a:latin typeface="方正公文黑体" panose="02000500000000000000" charset="-122"/>
                <a:ea typeface="方正公文黑体" panose="02000500000000000000" charset="-122"/>
                <a:cs typeface="方正公文黑体" panose="02000500000000000000" charset="-122"/>
              </a:rPr>
              <a:t>Vue.js</a:t>
            </a:r>
            <a:r>
              <a:rPr lang="zh-CN" altLang="en-US" sz="1600" b="1" dirty="0">
                <a:latin typeface="方正公文黑体" panose="02000500000000000000" charset="-122"/>
                <a:ea typeface="方正公文黑体" panose="02000500000000000000" charset="-122"/>
                <a:cs typeface="方正公文黑体" panose="02000500000000000000" charset="-122"/>
              </a:rPr>
              <a:t>等，它们简化了前端开发，提升了开发效率和界面性能</a:t>
            </a:r>
            <a:r>
              <a:rPr lang="zh-CN" altLang="en-US" sz="1600" b="1" dirty="0" smtClean="0">
                <a:latin typeface="方正公文黑体" panose="02000500000000000000" charset="-122"/>
                <a:ea typeface="方正公文黑体" panose="02000500000000000000" charset="-122"/>
                <a:cs typeface="方正公文黑体" panose="02000500000000000000" charset="-122"/>
              </a:rPr>
              <a:t>。</a:t>
            </a:r>
            <a:endParaRPr lang="en-US" altLang="zh-CN" sz="1600" b="1" dirty="0" smtClean="0">
              <a:latin typeface="方正公文黑体" panose="02000500000000000000" charset="-122"/>
              <a:ea typeface="方正公文黑体" panose="02000500000000000000" charset="-122"/>
              <a:cs typeface="方正公文黑体" panose="02000500000000000000" charset="-122"/>
            </a:endParaRPr>
          </a:p>
          <a:p>
            <a:endParaRPr lang="zh-CN" altLang="en-US" sz="1600" b="1" dirty="0">
              <a:latin typeface="方正公文黑体" panose="02000500000000000000" charset="-122"/>
              <a:ea typeface="方正公文黑体" panose="02000500000000000000" charset="-122"/>
              <a:cs typeface="方正公文黑体" panose="02000500000000000000" charset="-122"/>
            </a:endParaRPr>
          </a:p>
          <a:p>
            <a:r>
              <a:rPr lang="en-US" altLang="zh-CN" sz="1600" b="1" dirty="0">
                <a:latin typeface="方正公文黑体" panose="02000500000000000000" charset="-122"/>
                <a:ea typeface="方正公文黑体" panose="02000500000000000000" charset="-122"/>
                <a:cs typeface="方正公文黑体" panose="02000500000000000000" charset="-122"/>
              </a:rPr>
              <a:t>Application Layer</a:t>
            </a:r>
            <a:r>
              <a:rPr lang="zh-CN" altLang="en-US" sz="1600" b="1" dirty="0">
                <a:latin typeface="方正公文黑体" panose="02000500000000000000" charset="-122"/>
                <a:ea typeface="方正公文黑体" panose="02000500000000000000" charset="-122"/>
                <a:cs typeface="方正公文黑体" panose="02000500000000000000" charset="-122"/>
              </a:rPr>
              <a:t>（应用层</a:t>
            </a:r>
            <a:r>
              <a:rPr lang="zh-CN" altLang="en-US" sz="1600" b="1" dirty="0" smtClean="0">
                <a:latin typeface="方正公文黑体" panose="02000500000000000000" charset="-122"/>
                <a:ea typeface="方正公文黑体" panose="02000500000000000000" charset="-122"/>
                <a:cs typeface="方正公文黑体" panose="02000500000000000000" charset="-122"/>
              </a:rPr>
              <a:t>）</a:t>
            </a:r>
            <a:endParaRPr lang="en-US" altLang="zh-CN" sz="1600" b="1" dirty="0" smtClean="0">
              <a:latin typeface="方正公文黑体" panose="02000500000000000000" charset="-122"/>
              <a:ea typeface="方正公文黑体" panose="02000500000000000000" charset="-122"/>
              <a:cs typeface="方正公文黑体" panose="02000500000000000000" charset="-122"/>
            </a:endParaRPr>
          </a:p>
          <a:p>
            <a:endParaRPr lang="zh-CN" altLang="en-US" sz="1600" b="1" dirty="0">
              <a:latin typeface="方正公文黑体" panose="02000500000000000000" charset="-122"/>
              <a:ea typeface="方正公文黑体" panose="02000500000000000000" charset="-122"/>
              <a:cs typeface="方正公文黑体" panose="02000500000000000000" charset="-122"/>
            </a:endParaRPr>
          </a:p>
          <a:p>
            <a:r>
              <a:rPr lang="zh-CN" altLang="en-US" sz="1600" b="1" dirty="0">
                <a:latin typeface="方正公文黑体" panose="02000500000000000000" charset="-122"/>
                <a:ea typeface="方正公文黑体" panose="02000500000000000000" charset="-122"/>
                <a:cs typeface="方正公文黑体" panose="02000500000000000000" charset="-122"/>
              </a:rPr>
              <a:t>应用层是系统的协调中心，它处理来自表示层的用户请求，并将其转发到适当的业务逻辑组件。这层还负责整合业务逻辑层的响应，并将结果返回给用户。</a:t>
            </a:r>
            <a:endParaRPr lang="zh-CN" altLang="en-US" sz="1600" b="1" dirty="0">
              <a:latin typeface="方正公文黑体" panose="02000500000000000000" charset="-122"/>
              <a:ea typeface="方正公文黑体" panose="02000500000000000000" charset="-122"/>
              <a:cs typeface="方正公文黑体" panose="02000500000000000000" charset="-122"/>
            </a:endParaRPr>
          </a:p>
        </p:txBody>
      </p:sp>
      <p:cxnSp>
        <p:nvCxnSpPr>
          <p:cNvPr id="2" name="直接箭头连接符 1"/>
          <p:cNvCxnSpPr/>
          <p:nvPr/>
        </p:nvCxnSpPr>
        <p:spPr>
          <a:xfrm flipH="1">
            <a:off x="3251200" y="1798320"/>
            <a:ext cx="3229187" cy="41148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3" name="直接箭头连接符 2"/>
          <p:cNvCxnSpPr/>
          <p:nvPr/>
        </p:nvCxnSpPr>
        <p:spPr>
          <a:xfrm flipH="1">
            <a:off x="5588000" y="3251200"/>
            <a:ext cx="861907" cy="58420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5" name="直接箭头连接符 4"/>
          <p:cNvCxnSpPr/>
          <p:nvPr/>
        </p:nvCxnSpPr>
        <p:spPr>
          <a:xfrm flipH="1" flipV="1">
            <a:off x="4267200" y="3225800"/>
            <a:ext cx="2324947" cy="176276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PLACING_PICTURE_USER_VIEWPORT" val="{&quot;height&quot;:580,&quot;width&quot;:3223}"/>
</p:tagLst>
</file>

<file path=ppt/tags/tag64.xml><?xml version="1.0" encoding="utf-8"?>
<p:tagLst xmlns:p="http://schemas.openxmlformats.org/presentationml/2006/main">
  <p:tag name="KSO_WM_UNIT_PLACING_PICTURE_USER_VIEWPORT" val="{&quot;height&quot;:580,&quot;width&quot;:3223}"/>
</p:tagLst>
</file>

<file path=ppt/tags/tag6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TABLE_ENDDRAG_ORIGIN_RECT" val="817*365"/>
  <p:tag name="TABLE_ENDDRAG_RECT" val="46*172*817*365"/>
</p:tagLst>
</file>

<file path=ppt/tags/tag67.xml><?xml version="1.0" encoding="utf-8"?>
<p:tagLst xmlns:p="http://schemas.openxmlformats.org/presentationml/2006/main">
  <p:tag name="KSO_WM_UNIT_PLACING_PICTURE_USER_VIEWPORT" val="{&quot;height&quot;:580,&quot;width&quot;:3223}"/>
</p:tagLst>
</file>

<file path=ppt/tags/tag68.xml><?xml version="1.0" encoding="utf-8"?>
<p:tagLst xmlns:p="http://schemas.openxmlformats.org/presentationml/2006/main">
  <p:tag name="KSO_WM_UNIT_PLACING_PICTURE_USER_VIEWPORT" val="{&quot;height&quot;:580,&quot;width&quot;:3223}"/>
</p:tagLst>
</file>

<file path=ppt/tags/tag6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COMMONDATA" val="eyJoZGlkIjoiNTZhMzcwZGZiZDcxYzRlYTU3ZjM3NDExODVlNmUxNjkifQ=="/>
  <p:tag name="KSO_WPP_MARK_KEY" val="41cfa448-9a00-4073-8e22-53f178cf8a17"/>
  <p:tag name="commondata" val="eyJjb3VudCI6MSwiaGRpZCI6IjE1ZTY3MTRiNTA0NmUyZmMxNjdhZTVmMGMwYzZiMDg3IiwidXNlckNvdW50IjoxfQ=="/>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gs>
            <a:gs pos="100000">
              <a:schemeClr val="phClr">
                <a:lumMod val="85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2618</Words>
  <Application>WPS 演示</Application>
  <PresentationFormat>宽屏</PresentationFormat>
  <Paragraphs>258</Paragraphs>
  <Slides>31</Slides>
  <Notes>4</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31</vt:i4>
      </vt:variant>
    </vt:vector>
  </HeadingPairs>
  <TitlesOfParts>
    <vt:vector size="53" baseType="lpstr">
      <vt:lpstr>Arial</vt:lpstr>
      <vt:lpstr>宋体</vt:lpstr>
      <vt:lpstr>Wingdings</vt:lpstr>
      <vt:lpstr>Wingdings</vt:lpstr>
      <vt:lpstr>Franklin Gothic Heavy</vt:lpstr>
      <vt:lpstr>汉仪旗黑-55简</vt:lpstr>
      <vt:lpstr>汉仪雅酷黑 85W</vt:lpstr>
      <vt:lpstr>汉仪粗简黑简</vt:lpstr>
      <vt:lpstr>Calibri</vt:lpstr>
      <vt:lpstr>微软雅黑</vt:lpstr>
      <vt:lpstr>Simply City Light</vt:lpstr>
      <vt:lpstr>Yu Gothic UI Light</vt:lpstr>
      <vt:lpstr>SimSun-ExtB</vt:lpstr>
      <vt:lpstr>微软雅黑 Light</vt:lpstr>
      <vt:lpstr>Poppins SemiBold</vt:lpstr>
      <vt:lpstr>Wide Latin</vt:lpstr>
      <vt:lpstr>方正公文黑体</vt:lpstr>
      <vt:lpstr>Arial Unicode MS</vt:lpstr>
      <vt:lpstr>标准粗黑</vt:lpstr>
      <vt:lpstr>Arabic Typesetting</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王浩然</cp:lastModifiedBy>
  <cp:revision>199</cp:revision>
  <dcterms:created xsi:type="dcterms:W3CDTF">2019-06-19T02:08:00Z</dcterms:created>
  <dcterms:modified xsi:type="dcterms:W3CDTF">2024-11-04T12:56:36Z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2052-12.1.0.18276</vt:lpwstr>
  </property>
  <property fmtid="{D5CDD505-2E9C-101B-9397-08002B2CF9AE}" pid="3" name="ICV">
    <vt:lpwstr>E66D2DAC54BA4C47A3B37B871D12B054_12</vt:lpwstr>
  </property>
  <property fmtid="{D5CDD505-2E9C-101B-9397-08002B2CF9AE}" pid="4" name="KSOTemplateUUID">
    <vt:lpwstr>v1.0_mb_z1J8lnYmQWcGd5mRZiE7uQ==</vt:lpwstr>
  </property>
</Properties>
</file>